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46"/>
  </p:notesMasterIdLst>
  <p:sldIdLst>
    <p:sldId id="271" r:id="rId7"/>
    <p:sldId id="376" r:id="rId8"/>
    <p:sldId id="377" r:id="rId9"/>
    <p:sldId id="380" r:id="rId10"/>
    <p:sldId id="382" r:id="rId11"/>
    <p:sldId id="294" r:id="rId12"/>
    <p:sldId id="261" r:id="rId13"/>
    <p:sldId id="390" r:id="rId14"/>
    <p:sldId id="379" r:id="rId15"/>
    <p:sldId id="401" r:id="rId16"/>
    <p:sldId id="391" r:id="rId17"/>
    <p:sldId id="393" r:id="rId18"/>
    <p:sldId id="402" r:id="rId19"/>
    <p:sldId id="394" r:id="rId20"/>
    <p:sldId id="396" r:id="rId21"/>
    <p:sldId id="400" r:id="rId22"/>
    <p:sldId id="409" r:id="rId23"/>
    <p:sldId id="411" r:id="rId24"/>
    <p:sldId id="412" r:id="rId25"/>
    <p:sldId id="413" r:id="rId26"/>
    <p:sldId id="406" r:id="rId27"/>
    <p:sldId id="407" r:id="rId28"/>
    <p:sldId id="405" r:id="rId29"/>
    <p:sldId id="408" r:id="rId30"/>
    <p:sldId id="415" r:id="rId31"/>
    <p:sldId id="419" r:id="rId32"/>
    <p:sldId id="420" r:id="rId33"/>
    <p:sldId id="421" r:id="rId34"/>
    <p:sldId id="422" r:id="rId35"/>
    <p:sldId id="410" r:id="rId36"/>
    <p:sldId id="416" r:id="rId37"/>
    <p:sldId id="389" r:id="rId38"/>
    <p:sldId id="397" r:id="rId39"/>
    <p:sldId id="398" r:id="rId40"/>
    <p:sldId id="399" r:id="rId41"/>
    <p:sldId id="417" r:id="rId42"/>
    <p:sldId id="414" r:id="rId43"/>
    <p:sldId id="403" r:id="rId44"/>
    <p:sldId id="404" r:id="rId45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A4B"/>
    <a:srgbClr val="39475B"/>
    <a:srgbClr val="080234"/>
    <a:srgbClr val="0F1217"/>
    <a:srgbClr val="000F2E"/>
    <a:srgbClr val="00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89635" autoAdjust="0"/>
  </p:normalViewPr>
  <p:slideViewPr>
    <p:cSldViewPr snapToGrid="0" snapToObjects="1">
      <p:cViewPr varScale="1">
        <p:scale>
          <a:sx n="48" d="100"/>
          <a:sy n="48" d="100"/>
        </p:scale>
        <p:origin x="540" y="66"/>
      </p:cViewPr>
      <p:guideLst>
        <p:guide orient="horz" pos="3239"/>
        <p:guide pos="5761"/>
        <p:guide orient="horz" pos="32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openxmlformats.org/officeDocument/2006/relationships/image" Target="../media/image27.PNG"/><Relationship Id="rId1" Type="http://schemas.openxmlformats.org/officeDocument/2006/relationships/oleObject" Target="file:///C:\Users\USER\Downloads\Market%20(1).xlsx" TargetMode="External"/><Relationship Id="rId4" Type="http://schemas.microsoft.com/office/2011/relationships/chartColorStyle" Target="colors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8.jp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27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R:\Documents\Learning\KKU%20Engineering%20%2352\4th%20Years\1st%20Semester\194411%20&#3585;&#3634;&#3619;&#3624;&#3638;&#3585;&#3625;&#3634;&#3588;&#3623;&#3634;&#3617;&#3648;&#3611;&#3655;&#3609;&#3652;&#3611;&#3652;&#3604;&#3657;&#3586;&#3629;&#3591;&#3650;&#3588;&#3619;&#3591;&#3585;&#3634;&#3619;%20Project%20Feasibility%20Study\Project\Market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R:\Documents\Learning\KKU%20Engineering%20%2352\4th%20Years\1st%20Semester\194411%20&#3585;&#3634;&#3619;&#3624;&#3638;&#3585;&#3625;&#3634;&#3588;&#3623;&#3634;&#3617;&#3648;&#3611;&#3655;&#3609;&#3652;&#3611;&#3652;&#3604;&#3657;&#3586;&#3629;&#3591;&#3650;&#3588;&#3619;&#3591;&#3585;&#3634;&#3619;%20Project%20Feasibility%20Study\Project\Market.xlsx" TargetMode="External"/></Relationships>
</file>

<file path=ppt/charts/chart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'[Market (1).xlsx]Market Size&amp;Market Segmentation'!$A$11:$A$22</cx:f>
        <cx:lvl ptCount="12">
          <cx:pt idx="0">MC jeans</cx:pt>
          <cx:pt idx="1">Levi 's jeans</cx:pt>
          <cx:pt idx="2">Lee jeans</cx:pt>
          <cx:pt idx="3">Uniqlo</cx:pt>
          <cx:pt idx="4">Wrangler jeans</cx:pt>
          <cx:pt idx="5">CPS</cx:pt>
          <cx:pt idx="6">Hara jeans</cx:pt>
          <cx:pt idx="7">Gasoline </cx:pt>
          <cx:pt idx="8">CC Double O</cx:pt>
          <cx:pt idx="9">อื่นๆ</cx:pt>
          <cx:pt idx="10">Nudie</cx:pt>
          <cx:pt idx="11">Simple &amp; Raw</cx:pt>
        </cx:lvl>
      </cx:strDim>
      <cx:numDim type="val">
        <cx:f>'[Market (1).xlsx]Market Size&amp;Market Segmentation'!$C$11:$C$22</cx:f>
        <cx:lvl ptCount="12" formatCode="0.00">
          <cx:pt idx="0">26.49402390438247</cx:pt>
          <cx:pt idx="1">16.832669322709162</cx:pt>
          <cx:pt idx="2">12.549800796812749</cx:pt>
          <cx:pt idx="3">8.2669322709163335</cx:pt>
          <cx:pt idx="4">7.0717131474103594</cx:pt>
          <cx:pt idx="5">5.0796812749003983</cx:pt>
          <cx:pt idx="6">4.9800796812749004</cx:pt>
          <cx:pt idx="7">4.5816733067729087</cx:pt>
          <cx:pt idx="8">4.3824701195219129</cx:pt>
          <cx:pt idx="9">3.9840637450199203</cx:pt>
          <cx:pt idx="10">3.0876494023904382</cx:pt>
          <cx:pt idx="11">2.689243027888446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2800" b="0" i="0" u="none" strike="noStrike" kern="1200" spc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th-TH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Ekkamai Standard" panose="02000506000000020003" pitchFamily="2" charset="0"/>
                <a:cs typeface="Ekkamai Standard" panose="02000506000000020003" pitchFamily="2" charset="0"/>
              </a:rPr>
              <a:t>ยี่ห้อยีนส์ที่ลูกค้าเลือกซื้อ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Ekkamai Standard" panose="02000506000000020003" pitchFamily="2" charset="0"/>
              <a:cs typeface="Ekkamai Standard" panose="02000506000000020003" pitchFamily="2" charset="0"/>
            </a:endParaRPr>
          </a:p>
        </cx:rich>
      </cx:tx>
    </cx:title>
    <cx:plotArea>
      <cx:plotAreaRegion>
        <cx:series layoutId="clusteredColumn" uniqueId="{AA3A5605-D398-46E8-A6CD-520AB87944CC}">
          <cx:spPr>
            <a:blipFill>
              <a:blip r:embed="rId2"/>
              <a:stretch>
                <a:fillRect/>
              </a:stretch>
            </a:blipFill>
            <a:ln w="25400">
              <a:solidFill>
                <a:schemeClr val="bg2"/>
              </a:solidFill>
            </a:ln>
          </cx:spPr>
          <cx:dataId val="0"/>
          <cx:layoutPr>
            <cx:aggregation/>
          </cx:layoutPr>
          <cx:axisId val="1"/>
        </cx:series>
        <cx:series layoutId="paretoLine" ownerIdx="0" uniqueId="{57405FAC-B3F4-4C58-8CD7-344727C956DD}">
          <cx:spPr>
            <a:ln>
              <a:solidFill>
                <a:srgbClr val="C00000"/>
              </a:solidFill>
            </a:ln>
          </cx:spPr>
          <cx:axisId val="2"/>
        </cx:series>
      </cx:plotAreaRegion>
      <cx:axis id="0">
        <cx:catScaling gapWidth="0"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/>
                </a:pPr>
                <a:r>
                  <a:rPr lang="th-TH" sz="2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Ekkamai Standard" panose="02000506000000020003" pitchFamily="2" charset="0"/>
                    <a:cs typeface="Ekkamai Standard" panose="02000506000000020003" pitchFamily="2" charset="0"/>
                  </a:rPr>
                  <a:t>ยี้ห้อกางเกงยีนส์</a:t>
                </a:r>
                <a:endParaRPr lang="th-TH" sz="24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Ekkamai Standard" panose="02000506000000020003" pitchFamily="2" charset="0"/>
                  <a:cs typeface="Ekkamai Standard" panose="02000506000000020003" pitchFamily="2" charset="0"/>
                </a:endParaRPr>
              </a:p>
            </cx:rich>
          </cx:tx>
        </cx:title>
        <cx:tickLabels/>
        <cx:txPr>
          <a:bodyPr spcFirstLastPara="1" vertOverflow="ellipsis" wrap="square" lIns="0" tIns="0" rIns="0" bIns="0" anchor="ctr" anchorCtr="1"/>
          <a:lstStyle/>
          <a:p>
            <a:pPr>
              <a:defRPr sz="1800" b="1">
                <a:solidFill>
                  <a:srgbClr val="080234"/>
                </a:solidFill>
                <a:latin typeface="Ekkamai Standard" panose="02000506000000020003" pitchFamily="2" charset="0"/>
                <a:ea typeface="Ekkamai Standard" panose="02000506000000020003" pitchFamily="2" charset="0"/>
                <a:cs typeface="Ekkamai Standard" panose="02000506000000020003" pitchFamily="2" charset="0"/>
              </a:defRPr>
            </a:pPr>
            <a:endParaRPr lang="th-TH" sz="1800" b="1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cx:txPr>
      </cx:axis>
      <cx:axis id="1">
        <cx:valScaling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pPr>
                <a:r>
                  <a:rPr lang="th-TH" sz="2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Ekkamai Standard" panose="02000506000000020003" pitchFamily="2" charset="0"/>
                    <a:cs typeface="Ekkamai Standard" panose="02000506000000020003" pitchFamily="2" charset="0"/>
                  </a:rPr>
                  <a:t>ร้อยละของลูกค้าที่เลือกซื้อ</a:t>
                </a:r>
                <a:endParaRPr lang="th-TH" sz="24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Ekkamai Standard" panose="02000506000000020003" pitchFamily="2" charset="0"/>
                  <a:cs typeface="Ekkamai Standard" panose="02000506000000020003" pitchFamily="2" charset="0"/>
                </a:endParaRPr>
              </a:p>
            </cx:rich>
          </cx:tx>
        </cx:title>
        <cx:majorGridlines/>
        <cx:tickLabels/>
        <cx:txPr>
          <a:bodyPr spcFirstLastPara="1" vertOverflow="ellipsis" wrap="square" lIns="0" tIns="0" rIns="0" bIns="0" anchor="ctr" anchorCtr="1"/>
          <a:lstStyle/>
          <a:p>
            <a:pPr>
              <a:defRPr sz="2400" b="1">
                <a:solidFill>
                  <a:srgbClr val="080234"/>
                </a:solidFill>
                <a:latin typeface="Ekkamai Standard" panose="02000506000000020003" pitchFamily="2" charset="0"/>
                <a:ea typeface="Ekkamai Standard" panose="02000506000000020003" pitchFamily="2" charset="0"/>
                <a:cs typeface="Ekkamai Standard" panose="02000506000000020003" pitchFamily="2" charset="0"/>
              </a:defRPr>
            </a:pPr>
            <a:endParaRPr lang="th-TH" sz="2400" b="1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cx:txPr>
      </cx:axis>
      <cx:axis id="2">
        <cx:valScaling max="1" min="0"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/>
                </a:pPr>
                <a:r>
                  <a:rPr lang="th-TH" sz="2400" b="1" dirty="0" smtClean="0">
                    <a:latin typeface="Ekkamai Standard" panose="02000506000000020003" pitchFamily="2" charset="0"/>
                    <a:cs typeface="Ekkamai Standard" panose="02000506000000020003" pitchFamily="2" charset="0"/>
                  </a:rPr>
                  <a:t>เปอร์เซ้นที่ส่งผลกระทบ</a:t>
                </a:r>
                <a:endParaRPr lang="th-TH" sz="2400" b="1" dirty="0">
                  <a:latin typeface="Ekkamai Standard" panose="02000506000000020003" pitchFamily="2" charset="0"/>
                  <a:cs typeface="Ekkamai Standard" panose="02000506000000020003" pitchFamily="2" charset="0"/>
                </a:endParaRPr>
              </a:p>
            </cx:rich>
          </cx:tx>
        </cx:title>
        <cx:units unit="percentage"/>
        <cx:tickLabels/>
        <cx:txPr>
          <a:bodyPr spcFirstLastPara="1" vertOverflow="ellipsis" wrap="square" lIns="0" tIns="0" rIns="0" bIns="0" anchor="ctr" anchorCtr="1"/>
          <a:lstStyle/>
          <a:p>
            <a:pPr>
              <a:defRPr sz="2800" b="1">
                <a:solidFill>
                  <a:srgbClr val="080234"/>
                </a:solidFill>
                <a:latin typeface="Ekkamai Standard" panose="02000506000000020003" pitchFamily="2" charset="0"/>
                <a:ea typeface="Ekkamai Standard" panose="02000506000000020003" pitchFamily="2" charset="0"/>
                <a:cs typeface="Ekkamai Standard" panose="02000506000000020003" pitchFamily="2" charset="0"/>
              </a:defRPr>
            </a:pPr>
            <a:endParaRPr lang="th-TH" sz="2800" b="1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rgbClr val="080234"/>
                </a:solidFill>
                <a:latin typeface="Ekkamai Standard" panose="02000506000000020003" pitchFamily="2" charset="0"/>
                <a:ea typeface="+mn-ea"/>
                <a:cs typeface="Ekkamai Standard" panose="02000506000000020003" pitchFamily="2" charset="0"/>
              </a:defRPr>
            </a:pPr>
            <a:r>
              <a:rPr lang="th-TH" sz="2800" b="1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กลุ่มตัวอย่างนักศึกษาในมหาวิทยาลัยขอนแก่น</a:t>
            </a:r>
          </a:p>
        </c:rich>
      </c:tx>
      <c:layout>
        <c:manualLayout>
          <c:xMode val="edge"/>
          <c:yMode val="edge"/>
          <c:x val="0.30508483910117784"/>
          <c:y val="6.97787516397738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rgbClr val="080234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กลุ่มตัวอย่างนักศึกษาในมหาวิทยาลัยขอนแก่น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DA-426E-B649-48E25D41C13E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ADA-426E-B649-48E25D41C13E}"/>
              </c:ext>
            </c:extLst>
          </c:dPt>
          <c:dLbls>
            <c:dLbl>
              <c:idx val="0"/>
              <c:layout>
                <c:manualLayout>
                  <c:x val="2.6381409681312884E-3"/>
                  <c:y val="-0.230431763898829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ADA-426E-B649-48E25D41C13E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8.8763270813091936E-3"/>
                  <c:y val="0.131018953366968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ADA-426E-B649-48E25D41C13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bg1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กลุ่มคนที่สนใจซื้อกางเกงยีนส์</c:v>
                </c:pt>
                <c:pt idx="1">
                  <c:v>กลุ่มคนที่ไม่สนใจซื้อกางเกงยีนส์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98.98</c:v>
                </c:pt>
                <c:pt idx="1">
                  <c:v>1.019999999999996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ADA-426E-B649-48E25D41C13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rgbClr val="080234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/>
                </a:solidFill>
                <a:latin typeface="Ekkamai Standard" panose="02000506000000020003" pitchFamily="2" charset="0"/>
                <a:ea typeface="+mn-ea"/>
                <a:cs typeface="Ekkamai Standard" panose="02000506000000020003" pitchFamily="2" charset="0"/>
              </a:defRPr>
            </a:pPr>
            <a:r>
              <a:rPr lang="th-TH" sz="2800" b="1">
                <a:solidFill>
                  <a:schemeClr val="tx1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จำนวนในการซื้อกางเกงยีนส์ต่อปี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title>
    <c:autoTitleDeleted val="0"/>
    <c:plotArea>
      <c:layout>
        <c:manualLayout>
          <c:layoutTarget val="inner"/>
          <c:xMode val="edge"/>
          <c:yMode val="edge"/>
          <c:x val="0.24844338338014804"/>
          <c:y val="8.4422247069483147E-2"/>
          <c:w val="0.50531064679743409"/>
          <c:h val="0.740798029986495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กลุ่มคนที่สนใจซื้อกางเกงยีนส์ 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512-4C7F-8A68-E667010D016C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512-4C7F-8A68-E667010D016C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512-4C7F-8A68-E667010D016C}"/>
              </c:ext>
            </c:extLst>
          </c:dPt>
          <c:dPt>
            <c:idx val="3"/>
            <c:bubble3D val="0"/>
            <c:spPr>
              <a:solidFill>
                <a:srgbClr val="08023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512-4C7F-8A68-E667010D016C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512-4C7F-8A68-E667010D016C}"/>
              </c:ext>
            </c:extLst>
          </c:dPt>
          <c:dPt>
            <c:idx val="5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512-4C7F-8A68-E667010D016C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/>
                      </a:solidFill>
                      <a:latin typeface="Ekkamai Standard" panose="02000506000000020003" pitchFamily="2" charset="0"/>
                      <a:ea typeface="+mn-ea"/>
                      <a:cs typeface="Ekkamai Standard" panose="02000506000000020003" pitchFamily="2" charset="0"/>
                    </a:defRPr>
                  </a:pPr>
                  <a:endParaRPr lang="th-TH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ซื้อ 1 ครั้งต่อปี</c:v>
                </c:pt>
                <c:pt idx="1">
                  <c:v>ซื้อ 2 ครั้งต่อปี</c:v>
                </c:pt>
                <c:pt idx="2">
                  <c:v>ซื้อ 3 ครั้งต่อปี</c:v>
                </c:pt>
                <c:pt idx="3">
                  <c:v>ซื้อ 4 ครั้งต่อปี</c:v>
                </c:pt>
                <c:pt idx="4">
                  <c:v>ซื้อ 5 ครั้งต่อปี</c:v>
                </c:pt>
                <c:pt idx="5">
                  <c:v>ซื้อ 6 ครั้งต่อปี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24.7</c:v>
                </c:pt>
                <c:pt idx="1">
                  <c:v>33.4</c:v>
                </c:pt>
                <c:pt idx="2">
                  <c:v>17.3</c:v>
                </c:pt>
                <c:pt idx="3">
                  <c:v>5.6</c:v>
                </c:pt>
                <c:pt idx="4">
                  <c:v>4.3</c:v>
                </c:pt>
                <c:pt idx="5">
                  <c:v>14.5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512-4C7F-8A68-E667010D016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7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BF1-4CFA-9D39-B86973631F4D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BF1-4CFA-9D39-B86973631F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BF1-4CFA-9D39-B86973631F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BF1-4CFA-9D39-B86973631F4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BF1-4CFA-9D39-B86973631F4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BF1-4CFA-9D39-B86973631F4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BF1-4CFA-9D39-B86973631F4D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Ekkamai Standard" panose="02000506000000020003" pitchFamily="2" charset="0"/>
                      <a:ea typeface="+mn-ea"/>
                      <a:cs typeface="Ekkamai Standard" panose="02000506000000020003" pitchFamily="2" charset="0"/>
                    </a:defRPr>
                  </a:pPr>
                  <a:endParaRPr lang="th-TH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Ekkamai Standard" panose="02000506000000020003" pitchFamily="2" charset="0"/>
                      <a:ea typeface="+mn-ea"/>
                      <a:cs typeface="Ekkamai Standard" panose="02000506000000020003" pitchFamily="2" charset="0"/>
                    </a:defRPr>
                  </a:pPr>
                  <a:endParaRPr lang="th-TH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rgbClr val="2F3A4B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1-1000</c:v>
                </c:pt>
                <c:pt idx="1">
                  <c:v>1001-2000</c:v>
                </c:pt>
                <c:pt idx="2">
                  <c:v>2001-2500</c:v>
                </c:pt>
                <c:pt idx="3">
                  <c:v>2501-3000</c:v>
                </c:pt>
                <c:pt idx="4">
                  <c:v>3001-4000 </c:v>
                </c:pt>
                <c:pt idx="5">
                  <c:v>4001-5000</c:v>
                </c:pt>
                <c:pt idx="6">
                  <c:v>5000+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0.40100000000000002</c:v>
                </c:pt>
                <c:pt idx="1">
                  <c:v>0.42899999999999999</c:v>
                </c:pt>
                <c:pt idx="2">
                  <c:v>8.2000000000000003E-2</c:v>
                </c:pt>
                <c:pt idx="3">
                  <c:v>3.7999999999999999E-2</c:v>
                </c:pt>
                <c:pt idx="4">
                  <c:v>1.2999999999999999E-2</c:v>
                </c:pt>
                <c:pt idx="5">
                  <c:v>1.2999999999999999E-2</c:v>
                </c:pt>
                <c:pt idx="6">
                  <c:v>3.6999999999999998E-2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BF1-4CFA-9D39-B86973631F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8BF1-4CFA-9D39-B86973631F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8BF1-4CFA-9D39-B86973631F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4-8BF1-4CFA-9D39-B86973631F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6-8BF1-4CFA-9D39-B86973631F4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8-8BF1-4CFA-9D39-B86973631F4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A-8BF1-4CFA-9D39-B86973631F4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C-8BF1-4CFA-9D39-B86973631F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rgbClr val="2F3A4B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1-1000</c:v>
                </c:pt>
                <c:pt idx="1">
                  <c:v>1001-2000</c:v>
                </c:pt>
                <c:pt idx="2">
                  <c:v>2001-2500</c:v>
                </c:pt>
                <c:pt idx="3">
                  <c:v>2501-3000</c:v>
                </c:pt>
                <c:pt idx="4">
                  <c:v>3001-4000 </c:v>
                </c:pt>
                <c:pt idx="5">
                  <c:v>4001-5000</c:v>
                </c:pt>
                <c:pt idx="6">
                  <c:v>5000+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8BF1-4CFA-9D39-B86973631F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F-8BF1-4CFA-9D39-B86973631F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1-8BF1-4CFA-9D39-B86973631F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3-8BF1-4CFA-9D39-B86973631F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5-8BF1-4CFA-9D39-B86973631F4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7-8BF1-4CFA-9D39-B86973631F4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9-8BF1-4CFA-9D39-B86973631F4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B-8BF1-4CFA-9D39-B86973631F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rgbClr val="2F3A4B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1-1000</c:v>
                </c:pt>
                <c:pt idx="1">
                  <c:v>1001-2000</c:v>
                </c:pt>
                <c:pt idx="2">
                  <c:v>2001-2500</c:v>
                </c:pt>
                <c:pt idx="3">
                  <c:v>2501-3000</c:v>
                </c:pt>
                <c:pt idx="4">
                  <c:v>3001-4000 </c:v>
                </c:pt>
                <c:pt idx="5">
                  <c:v>4001-5000</c:v>
                </c:pt>
                <c:pt idx="6">
                  <c:v>5000+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2C-8BF1-4CFA-9D39-B86973631F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rgbClr val="2F3A4B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 b="1">
          <a:solidFill>
            <a:srgbClr val="2F3A4B"/>
          </a:solidFill>
          <a:latin typeface="Ekkamai Standard" panose="02000506000000020003" pitchFamily="2" charset="0"/>
          <a:cs typeface="Ekkamai Standard" panose="02000506000000020003" pitchFamily="2" charset="0"/>
        </a:defRPr>
      </a:pPr>
      <a:endParaRPr lang="th-TH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normalizeH="0" baseline="0">
                <a:solidFill>
                  <a:srgbClr val="2F3A4B"/>
                </a:solidFill>
                <a:latin typeface="Ekkamai Standard" panose="02000506000000020003" pitchFamily="2" charset="0"/>
                <a:ea typeface="+mj-ea"/>
                <a:cs typeface="Ekkamai Standard" panose="02000506000000020003" pitchFamily="2" charset="0"/>
              </a:defRPr>
            </a:pPr>
            <a:r>
              <a:rPr lang="th-TH" sz="3200" b="1">
                <a:solidFill>
                  <a:srgbClr val="2F3A4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ส่วนแบ่งการตลาด</a:t>
            </a:r>
            <a:endParaRPr lang="en-US" sz="3200" b="1">
              <a:solidFill>
                <a:srgbClr val="2F3A4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normalizeH="0" baseline="0">
              <a:solidFill>
                <a:srgbClr val="2F3A4B"/>
              </a:solidFill>
              <a:latin typeface="Ekkamai Standard" panose="02000506000000020003" pitchFamily="2" charset="0"/>
              <a:ea typeface="+mj-ea"/>
              <a:cs typeface="Ekkamai Standard" panose="02000506000000020003" pitchFamily="2" charset="0"/>
            </a:defRPr>
          </a:pPr>
          <a:endParaRPr lang="th-TH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918-4209-92AA-9404799AA3CD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918-4209-92AA-9404799AA3CD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918-4209-92AA-9404799AA3CD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918-4209-92AA-9404799AA3CD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918-4209-92AA-9404799AA3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rgbClr val="2F3A4B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'Market Share'!$A$2:$A$6</c:f>
              <c:strCache>
                <c:ptCount val="5"/>
                <c:pt idx="0">
                  <c:v>ห้างสรรพสินค้า</c:v>
                </c:pt>
                <c:pt idx="1">
                  <c:v>ร้านค้าทั่วไป</c:v>
                </c:pt>
                <c:pt idx="2">
                  <c:v>Online Shopping</c:v>
                </c:pt>
                <c:pt idx="3">
                  <c:v>เปิดท้าย</c:v>
                </c:pt>
                <c:pt idx="4">
                  <c:v>ตลาดมอ</c:v>
                </c:pt>
              </c:strCache>
            </c:strRef>
          </c:cat>
          <c:val>
            <c:numRef>
              <c:f>'Market Share'!$B$2:$B$6</c:f>
              <c:numCache>
                <c:formatCode>0.00%</c:formatCode>
                <c:ptCount val="5"/>
                <c:pt idx="0">
                  <c:v>0.72959183673469385</c:v>
                </c:pt>
                <c:pt idx="1">
                  <c:v>0.14795918367346939</c:v>
                </c:pt>
                <c:pt idx="2">
                  <c:v>7.1428571428571425E-2</c:v>
                </c:pt>
                <c:pt idx="3">
                  <c:v>3.0612244897959183E-2</c:v>
                </c:pt>
                <c:pt idx="4">
                  <c:v>2.0408163265306121E-2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4918-4209-92AA-9404799AA3C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2F3A4B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h-TH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rgbClr val="2F3A4B"/>
                </a:solidFill>
                <a:latin typeface="Ekkamai Standard" panose="02000506000000020003" pitchFamily="2" charset="0"/>
                <a:ea typeface="+mn-ea"/>
                <a:cs typeface="Ekkamai Standard" panose="02000506000000020003" pitchFamily="2" charset="0"/>
              </a:defRPr>
            </a:pPr>
            <a:r>
              <a:rPr lang="th-TH" sz="3200" b="1">
                <a:solidFill>
                  <a:srgbClr val="2F3A4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ส่วนแบ่งการตลาด</a:t>
            </a:r>
            <a:endParaRPr lang="en-US" sz="3200" b="1">
              <a:solidFill>
                <a:srgbClr val="2F3A4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rgbClr val="2F3A4B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380-466D-ADE4-8F375EA8DC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380-466D-ADE4-8F375EA8DC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380-466D-ADE4-8F375EA8DC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380-466D-ADE4-8F375EA8DCF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380-466D-ADE4-8F375EA8DCF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380-466D-ADE4-8F375EA8DC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2F3A4B"/>
                    </a:solidFill>
                    <a:latin typeface="Ekkamai Standard" panose="02000506000000020003" pitchFamily="2" charset="0"/>
                    <a:ea typeface="+mn-ea"/>
                    <a:cs typeface="Ekkamai Standard" panose="02000506000000020003" pitchFamily="2" charset="0"/>
                  </a:defRPr>
                </a:pPr>
                <a:endParaRPr lang="th-T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'Market Share'!$A$20:$A$25</c:f>
              <c:strCache>
                <c:ptCount val="6"/>
                <c:pt idx="0">
                  <c:v>ห้างสรรพสินค้า</c:v>
                </c:pt>
                <c:pt idx="1">
                  <c:v>ร้านค้าทั่วไป</c:v>
                </c:pt>
                <c:pt idx="2">
                  <c:v>Online Shopping</c:v>
                </c:pt>
                <c:pt idx="3">
                  <c:v>เปิดท้าย</c:v>
                </c:pt>
                <c:pt idx="4">
                  <c:v>ตลาดมอ</c:v>
                </c:pt>
                <c:pt idx="5">
                  <c:v>Jeans in mor</c:v>
                </c:pt>
              </c:strCache>
            </c:strRef>
          </c:cat>
          <c:val>
            <c:numRef>
              <c:f>'Market Share'!$B$20:$B$25</c:f>
              <c:numCache>
                <c:formatCode>0.00%</c:formatCode>
                <c:ptCount val="6"/>
                <c:pt idx="0">
                  <c:v>0.71959183673469385</c:v>
                </c:pt>
                <c:pt idx="1">
                  <c:v>0.13795918367346938</c:v>
                </c:pt>
                <c:pt idx="2">
                  <c:v>6.1428571428571423E-2</c:v>
                </c:pt>
                <c:pt idx="3">
                  <c:v>2.0612244897959181E-2</c:v>
                </c:pt>
                <c:pt idx="4">
                  <c:v>1.0408163265306121E-2</c:v>
                </c:pt>
                <c:pt idx="5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380-466D-ADE4-8F375EA8DCF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2F3A4B"/>
              </a:solidFill>
              <a:latin typeface="Ekkamai Standard" panose="02000506000000020003" pitchFamily="2" charset="0"/>
              <a:ea typeface="+mn-ea"/>
              <a:cs typeface="Ekkamai Standard" panose="02000506000000020003" pitchFamily="2" charset="0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E53B3-4CED-458D-BFFE-987FEA27FBEA}" type="doc">
      <dgm:prSet loTypeId="urn:microsoft.com/office/officeart/2005/8/layout/vList3" loCatId="list" qsTypeId="urn:microsoft.com/office/officeart/2005/8/quickstyle/simple2" qsCatId="simple" csTypeId="urn:microsoft.com/office/officeart/2005/8/colors/accent1_2" csCatId="accent1" phldr="1"/>
      <dgm:spPr/>
    </dgm:pt>
    <dgm:pt modelId="{36C721CF-DED1-4F95-A54A-92408D5B530B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นางสาวกิตติมา สุข</a:t>
          </a:r>
          <a:r>
            <a:rPr lang="th-TH" b="1" i="0" smtClean="0">
              <a:latin typeface="Ekkamai Standard" panose="02000506000000020003" pitchFamily="2" charset="0"/>
              <a:cs typeface="Ekkamai Standard" panose="02000506000000020003" pitchFamily="2" charset="0"/>
            </a:rPr>
            <a:t>ผล 583040470-3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F2E30BB8-8589-4E5D-BDC2-FFBDF1D167AD}" type="parTrans" cxnId="{F8E8DBCB-124D-491D-B17C-ADD14194F555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5B2B9749-9799-4B05-B0A5-DF8CEBD30584}" type="sibTrans" cxnId="{F8E8DBCB-124D-491D-B17C-ADD14194F555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818CE60-0A3D-419D-A319-D8CAA8A27C74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นายณัฐภัทร พวง</a:t>
          </a:r>
          <a:r>
            <a:rPr lang="th-TH" b="1" i="0" smtClean="0">
              <a:latin typeface="Ekkamai Standard" panose="02000506000000020003" pitchFamily="2" charset="0"/>
              <a:cs typeface="Ekkamai Standard" panose="02000506000000020003" pitchFamily="2" charset="0"/>
            </a:rPr>
            <a:t>ทับทิม 583040510-7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5233591C-A575-4BF0-878D-CEEA0E8EDF20}" type="parTrans" cxnId="{38FB1B69-083F-469A-B17F-5BF50A921A17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91515342-A862-42E5-9DE3-A2957FCB689A}" type="sibTrans" cxnId="{38FB1B69-083F-469A-B17F-5BF50A921A17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BF0B1A3A-737E-44E0-9E35-2E5AFDE577F5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นายธนพนธ์ แสงเทียน 583040525-4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5169988A-53B1-424F-8DA5-5D3557C5A715}" type="parTrans" cxnId="{6637A3CE-BDD7-42F1-B1D1-A3CFC40327F9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484FD2A-3E42-49CF-8121-E937ED0CABD3}" type="sibTrans" cxnId="{6637A3CE-BDD7-42F1-B1D1-A3CFC40327F9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7D24519A-8568-4FEE-9A2C-B7C40B09ED9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นายเดชา แสง</a:t>
          </a:r>
          <a:r>
            <a:rPr lang="th-TH" b="1" i="0" smtClean="0">
              <a:latin typeface="Ekkamai Standard" panose="02000506000000020003" pitchFamily="2" charset="0"/>
              <a:cs typeface="Ekkamai Standard" panose="02000506000000020003" pitchFamily="2" charset="0"/>
            </a:rPr>
            <a:t>วงษา 583040517-3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266DCE53-6BF0-45FE-9D37-BF30A6976321}" type="parTrans" cxnId="{9FCC98D5-20C8-4A15-9E7B-0CF99CB72315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69F7CA65-6DC2-4BC0-83D2-897973F294CB}" type="sibTrans" cxnId="{9FCC98D5-20C8-4A15-9E7B-0CF99CB72315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6C79E4B9-900D-40FE-91C5-2F96E4CA6644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นายตะวัน ตัน</a:t>
          </a:r>
          <a:r>
            <a:rPr lang="th-TH" b="1" i="0" smtClean="0">
              <a:latin typeface="Ekkamai Standard" panose="02000506000000020003" pitchFamily="2" charset="0"/>
              <a:cs typeface="Ekkamai Standard" panose="02000506000000020003" pitchFamily="2" charset="0"/>
            </a:rPr>
            <a:t>ตระกูล 583040519-9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D2474C0E-6F72-4002-97E5-7DC3776D6AAB}" type="parTrans" cxnId="{CF4D0521-801B-4191-B87F-79C29ED43654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BDF4CF0E-48D5-43C9-87DE-C8A1EDC8F032}" type="sibTrans" cxnId="{CF4D0521-801B-4191-B87F-79C29ED43654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A824B920-CCAD-427D-B51F-733DD9A2CF0E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นางสาวธนันยา ศรีมาทอง 583040532-7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F0246B18-87BD-4750-BEEF-04B6E78CBCE7}" type="parTrans" cxnId="{2C98FEC2-807D-4CA4-A91D-A5FA0C9977A6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18CC02A2-7AEC-435C-BD95-8C778AE30956}" type="sibTrans" cxnId="{2C98FEC2-807D-4CA4-A91D-A5FA0C9977A6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ABD230E7-8B71-451F-BFF4-74955358CEA7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นายพรมเมศว์ ทรงทอง 583040577-5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BA3CEA83-67F2-4090-A2BC-802909801940}" type="parTrans" cxnId="{AFC810B6-505C-4404-B540-29B0BBCC5151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2357F07C-3067-4F96-85CC-34261787E693}" type="sibTrans" cxnId="{AFC810B6-505C-4404-B540-29B0BBCC5151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7E5936D2-0A40-4A6D-9ED5-1D8D4B552378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นายพสธร จันทร์เจริญ 583040579-1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D024980-64AC-4EFA-90FA-B8360A19FC78}" type="parTrans" cxnId="{D817A90C-92DB-4D02-94AB-3330A17663F8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95D18319-E803-4D08-8147-06C0BBEFD587}" type="sibTrans" cxnId="{D817A90C-92DB-4D02-94AB-3330A17663F8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B60DCA85-7D70-4D40-9E4A-E0C47B3C376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h-TH" b="1" i="0" smtClean="0">
              <a:latin typeface="Ekkamai Standard" panose="02000506000000020003" pitchFamily="2" charset="0"/>
              <a:cs typeface="Ekkamai Standard" panose="02000506000000020003" pitchFamily="2" charset="0"/>
            </a:rPr>
            <a:t>นางสาวพัชรภรณ์ แพงไพรี 583040580-6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D9EDCC7-5271-4E28-8D7D-949E9AA7113F}" type="parTrans" cxnId="{36939C88-4B4F-4147-B3D9-EE8DEA7A686E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9368B61-AA97-4637-A4E4-6057B4984AA8}" type="sibTrans" cxnId="{36939C88-4B4F-4147-B3D9-EE8DEA7A686E}">
      <dgm:prSet/>
      <dgm:spPr/>
      <dgm:t>
        <a:bodyPr/>
        <a:lstStyle/>
        <a:p>
          <a:endParaRPr lang="en-US" b="1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0EEC08AE-D14A-4B94-BC82-D3E6CA69A301}" type="pres">
      <dgm:prSet presAssocID="{C30E53B3-4CED-458D-BFFE-987FEA27FBEA}" presName="linearFlow" presStyleCnt="0">
        <dgm:presLayoutVars>
          <dgm:dir/>
          <dgm:resizeHandles val="exact"/>
        </dgm:presLayoutVars>
      </dgm:prSet>
      <dgm:spPr/>
    </dgm:pt>
    <dgm:pt modelId="{D8565113-91B1-4D5C-9BD5-1841527B3AA8}" type="pres">
      <dgm:prSet presAssocID="{36C721CF-DED1-4F95-A54A-92408D5B530B}" presName="composite" presStyleCnt="0"/>
      <dgm:spPr/>
    </dgm:pt>
    <dgm:pt modelId="{D644AE6E-0386-419A-9152-6AACFB4FE007}" type="pres">
      <dgm:prSet presAssocID="{36C721CF-DED1-4F95-A54A-92408D5B530B}" presName="imgShp" presStyleLbl="fgImgPlace1" presStyleIdx="0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C5EFF2B9-05C1-4603-86E7-4717F4B43D89}" type="pres">
      <dgm:prSet presAssocID="{36C721CF-DED1-4F95-A54A-92408D5B530B}" presName="txShp" presStyleLbl="node1" presStyleIdx="0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A8CE6-D215-4B0B-A7D4-271F969358A2}" type="pres">
      <dgm:prSet presAssocID="{5B2B9749-9799-4B05-B0A5-DF8CEBD30584}" presName="spacing" presStyleCnt="0"/>
      <dgm:spPr/>
    </dgm:pt>
    <dgm:pt modelId="{8B762831-42D7-4A94-A03F-5A6E43D18EE0}" type="pres">
      <dgm:prSet presAssocID="{3818CE60-0A3D-419D-A319-D8CAA8A27C74}" presName="composite" presStyleCnt="0"/>
      <dgm:spPr/>
    </dgm:pt>
    <dgm:pt modelId="{CC0120D5-9D42-496A-9F9D-63E862B734F5}" type="pres">
      <dgm:prSet presAssocID="{3818CE60-0A3D-419D-A319-D8CAA8A27C74}" presName="imgShp" presStyleLbl="fgImgPlace1" presStyleIdx="1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22AC48-8DF7-4291-8E54-CEFE51842E71}" type="pres">
      <dgm:prSet presAssocID="{3818CE60-0A3D-419D-A319-D8CAA8A27C74}" presName="txShp" presStyleLbl="node1" presStyleIdx="1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CA0CE-FDCC-4CB3-9341-6320DB237427}" type="pres">
      <dgm:prSet presAssocID="{91515342-A862-42E5-9DE3-A2957FCB689A}" presName="spacing" presStyleCnt="0"/>
      <dgm:spPr/>
    </dgm:pt>
    <dgm:pt modelId="{9DD05588-4733-4309-AF6E-CE159D524B29}" type="pres">
      <dgm:prSet presAssocID="{7D24519A-8568-4FEE-9A2C-B7C40B09ED90}" presName="composite" presStyleCnt="0"/>
      <dgm:spPr/>
    </dgm:pt>
    <dgm:pt modelId="{515F1B3C-BE73-41B8-B376-05951BF9369F}" type="pres">
      <dgm:prSet presAssocID="{7D24519A-8568-4FEE-9A2C-B7C40B09ED90}" presName="imgShp" presStyleLbl="fgImgPlace1" presStyleIdx="2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138CEBA9-4959-40AB-BFB1-1253C6F7B925}" type="pres">
      <dgm:prSet presAssocID="{7D24519A-8568-4FEE-9A2C-B7C40B09ED90}" presName="txShp" presStyleLbl="node1" presStyleIdx="2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73307-80C3-4535-B232-B0F6B4B98BCE}" type="pres">
      <dgm:prSet presAssocID="{69F7CA65-6DC2-4BC0-83D2-897973F294CB}" presName="spacing" presStyleCnt="0"/>
      <dgm:spPr/>
    </dgm:pt>
    <dgm:pt modelId="{17BA8E1F-0862-44BA-9EEF-06A8AA8B4902}" type="pres">
      <dgm:prSet presAssocID="{6C79E4B9-900D-40FE-91C5-2F96E4CA6644}" presName="composite" presStyleCnt="0"/>
      <dgm:spPr/>
    </dgm:pt>
    <dgm:pt modelId="{6DA33A6E-9960-4F5A-8DDA-A211F64AFD2A}" type="pres">
      <dgm:prSet presAssocID="{6C79E4B9-900D-40FE-91C5-2F96E4CA6644}" presName="imgShp" presStyleLbl="fgImgPlace1" presStyleIdx="3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FE75AE9D-2DB6-4969-822E-A6693AA65D59}" type="pres">
      <dgm:prSet presAssocID="{6C79E4B9-900D-40FE-91C5-2F96E4CA6644}" presName="txShp" presStyleLbl="node1" presStyleIdx="3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79FA3-F44B-49BA-8E15-3FB42E92E902}" type="pres">
      <dgm:prSet presAssocID="{BDF4CF0E-48D5-43C9-87DE-C8A1EDC8F032}" presName="spacing" presStyleCnt="0"/>
      <dgm:spPr/>
    </dgm:pt>
    <dgm:pt modelId="{7FC064B2-A007-4B1E-9874-F97087A43E41}" type="pres">
      <dgm:prSet presAssocID="{BF0B1A3A-737E-44E0-9E35-2E5AFDE577F5}" presName="composite" presStyleCnt="0"/>
      <dgm:spPr/>
    </dgm:pt>
    <dgm:pt modelId="{35AAD9E0-F572-423C-B719-2926EBE41940}" type="pres">
      <dgm:prSet presAssocID="{BF0B1A3A-737E-44E0-9E35-2E5AFDE577F5}" presName="imgShp" presStyleLbl="fgImgPlace1" presStyleIdx="4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D35895B4-D244-4EE8-A01D-452BCB649596}" type="pres">
      <dgm:prSet presAssocID="{BF0B1A3A-737E-44E0-9E35-2E5AFDE577F5}" presName="txShp" presStyleLbl="node1" presStyleIdx="4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7E11F-7877-49BA-9262-7A1331B290A0}" type="pres">
      <dgm:prSet presAssocID="{3484FD2A-3E42-49CF-8121-E937ED0CABD3}" presName="spacing" presStyleCnt="0"/>
      <dgm:spPr/>
    </dgm:pt>
    <dgm:pt modelId="{4C0DA8E1-87D5-4E17-95F4-5B4E88259960}" type="pres">
      <dgm:prSet presAssocID="{A824B920-CCAD-427D-B51F-733DD9A2CF0E}" presName="composite" presStyleCnt="0"/>
      <dgm:spPr/>
    </dgm:pt>
    <dgm:pt modelId="{D553621B-3EDE-4BD0-8F36-44721D70521D}" type="pres">
      <dgm:prSet presAssocID="{A824B920-CCAD-427D-B51F-733DD9A2CF0E}" presName="imgShp" presStyleLbl="fgImgPlace1" presStyleIdx="5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49E2994F-B1C1-41E4-9753-88CAB7D64094}" type="pres">
      <dgm:prSet presAssocID="{A824B920-CCAD-427D-B51F-733DD9A2CF0E}" presName="txShp" presStyleLbl="node1" presStyleIdx="5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C4F22-944F-4F54-A6E2-017B99FD3806}" type="pres">
      <dgm:prSet presAssocID="{18CC02A2-7AEC-435C-BD95-8C778AE30956}" presName="spacing" presStyleCnt="0"/>
      <dgm:spPr/>
    </dgm:pt>
    <dgm:pt modelId="{DD7825A6-BF0A-419E-9922-A4414DE76038}" type="pres">
      <dgm:prSet presAssocID="{ABD230E7-8B71-451F-BFF4-74955358CEA7}" presName="composite" presStyleCnt="0"/>
      <dgm:spPr/>
    </dgm:pt>
    <dgm:pt modelId="{182F936E-5863-4A7A-B800-A1B8EBFB0EC2}" type="pres">
      <dgm:prSet presAssocID="{ABD230E7-8B71-451F-BFF4-74955358CEA7}" presName="imgShp" presStyleLbl="fgImgPlace1" presStyleIdx="6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8CA12577-93C6-4CFE-9C13-750B18406260}" type="pres">
      <dgm:prSet presAssocID="{ABD230E7-8B71-451F-BFF4-74955358CEA7}" presName="txShp" presStyleLbl="node1" presStyleIdx="6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F8B299-03BE-4236-B9CB-A9BE3A02AE48}" type="pres">
      <dgm:prSet presAssocID="{2357F07C-3067-4F96-85CC-34261787E693}" presName="spacing" presStyleCnt="0"/>
      <dgm:spPr/>
    </dgm:pt>
    <dgm:pt modelId="{C1ECE69E-88FB-4024-B42D-D75188623203}" type="pres">
      <dgm:prSet presAssocID="{7E5936D2-0A40-4A6D-9ED5-1D8D4B552378}" presName="composite" presStyleCnt="0"/>
      <dgm:spPr/>
    </dgm:pt>
    <dgm:pt modelId="{23DCF0FF-C48A-4E19-A783-34D191D902CB}" type="pres">
      <dgm:prSet presAssocID="{7E5936D2-0A40-4A6D-9ED5-1D8D4B552378}" presName="imgShp" presStyleLbl="fgImgPlace1" presStyleIdx="7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D3105592-B4B8-4FF7-AF46-E583B5D22B89}" type="pres">
      <dgm:prSet presAssocID="{7E5936D2-0A40-4A6D-9ED5-1D8D4B552378}" presName="txShp" presStyleLbl="node1" presStyleIdx="7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47623-C562-469E-B18D-A6590CFFA785}" type="pres">
      <dgm:prSet presAssocID="{95D18319-E803-4D08-8147-06C0BBEFD587}" presName="spacing" presStyleCnt="0"/>
      <dgm:spPr/>
    </dgm:pt>
    <dgm:pt modelId="{84E47291-7B5C-4FE5-89F6-BABEAF5A4BCB}" type="pres">
      <dgm:prSet presAssocID="{B60DCA85-7D70-4D40-9E4A-E0C47B3C3760}" presName="composite" presStyleCnt="0"/>
      <dgm:spPr/>
    </dgm:pt>
    <dgm:pt modelId="{FC2E07CD-CE8C-496E-A8D0-691FA025AA81}" type="pres">
      <dgm:prSet presAssocID="{B60DCA85-7D70-4D40-9E4A-E0C47B3C3760}" presName="imgShp" presStyleLbl="fgImgPlace1" presStyleIdx="8" presStyleCnt="9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C46AE865-AE1C-46CD-8A81-85E712D0C2CB}" type="pres">
      <dgm:prSet presAssocID="{B60DCA85-7D70-4D40-9E4A-E0C47B3C3760}" presName="txShp" presStyleLbl="node1" presStyleIdx="8" presStyleCnt="9" custLinFactNeighborY="-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F7CCB9-73BF-44C3-BFC2-5B9EBA5E147C}" type="presOf" srcId="{36C721CF-DED1-4F95-A54A-92408D5B530B}" destId="{C5EFF2B9-05C1-4603-86E7-4717F4B43D89}" srcOrd="0" destOrd="0" presId="urn:microsoft.com/office/officeart/2005/8/layout/vList3"/>
    <dgm:cxn modelId="{251BD1E1-CCCF-4DB0-A7FE-4D9ECF719C6A}" type="presOf" srcId="{BF0B1A3A-737E-44E0-9E35-2E5AFDE577F5}" destId="{D35895B4-D244-4EE8-A01D-452BCB649596}" srcOrd="0" destOrd="0" presId="urn:microsoft.com/office/officeart/2005/8/layout/vList3"/>
    <dgm:cxn modelId="{38FB1B69-083F-469A-B17F-5BF50A921A17}" srcId="{C30E53B3-4CED-458D-BFFE-987FEA27FBEA}" destId="{3818CE60-0A3D-419D-A319-D8CAA8A27C74}" srcOrd="1" destOrd="0" parTransId="{5233591C-A575-4BF0-878D-CEEA0E8EDF20}" sibTransId="{91515342-A862-42E5-9DE3-A2957FCB689A}"/>
    <dgm:cxn modelId="{2C2C4148-8BEE-45E3-ACD8-8C91D91738E2}" type="presOf" srcId="{ABD230E7-8B71-451F-BFF4-74955358CEA7}" destId="{8CA12577-93C6-4CFE-9C13-750B18406260}" srcOrd="0" destOrd="0" presId="urn:microsoft.com/office/officeart/2005/8/layout/vList3"/>
    <dgm:cxn modelId="{8156D202-9520-4E46-9D8E-CD0784290E59}" type="presOf" srcId="{7E5936D2-0A40-4A6D-9ED5-1D8D4B552378}" destId="{D3105592-B4B8-4FF7-AF46-E583B5D22B89}" srcOrd="0" destOrd="0" presId="urn:microsoft.com/office/officeart/2005/8/layout/vList3"/>
    <dgm:cxn modelId="{40A452AA-34CE-4010-9D2B-0EC92DC2D9D1}" type="presOf" srcId="{6C79E4B9-900D-40FE-91C5-2F96E4CA6644}" destId="{FE75AE9D-2DB6-4969-822E-A6693AA65D59}" srcOrd="0" destOrd="0" presId="urn:microsoft.com/office/officeart/2005/8/layout/vList3"/>
    <dgm:cxn modelId="{6637A3CE-BDD7-42F1-B1D1-A3CFC40327F9}" srcId="{C30E53B3-4CED-458D-BFFE-987FEA27FBEA}" destId="{BF0B1A3A-737E-44E0-9E35-2E5AFDE577F5}" srcOrd="4" destOrd="0" parTransId="{5169988A-53B1-424F-8DA5-5D3557C5A715}" sibTransId="{3484FD2A-3E42-49CF-8121-E937ED0CABD3}"/>
    <dgm:cxn modelId="{A601B4C3-3E4A-46DB-9C4A-77AD0EC147ED}" type="presOf" srcId="{B60DCA85-7D70-4D40-9E4A-E0C47B3C3760}" destId="{C46AE865-AE1C-46CD-8A81-85E712D0C2CB}" srcOrd="0" destOrd="0" presId="urn:microsoft.com/office/officeart/2005/8/layout/vList3"/>
    <dgm:cxn modelId="{9FCC98D5-20C8-4A15-9E7B-0CF99CB72315}" srcId="{C30E53B3-4CED-458D-BFFE-987FEA27FBEA}" destId="{7D24519A-8568-4FEE-9A2C-B7C40B09ED90}" srcOrd="2" destOrd="0" parTransId="{266DCE53-6BF0-45FE-9D37-BF30A6976321}" sibTransId="{69F7CA65-6DC2-4BC0-83D2-897973F294CB}"/>
    <dgm:cxn modelId="{EE0BB35D-9691-41D8-B7AD-7D5C155669C3}" type="presOf" srcId="{7D24519A-8568-4FEE-9A2C-B7C40B09ED90}" destId="{138CEBA9-4959-40AB-BFB1-1253C6F7B925}" srcOrd="0" destOrd="0" presId="urn:microsoft.com/office/officeart/2005/8/layout/vList3"/>
    <dgm:cxn modelId="{BA92A52C-EB09-48A6-A769-F582F39DABCA}" type="presOf" srcId="{A824B920-CCAD-427D-B51F-733DD9A2CF0E}" destId="{49E2994F-B1C1-41E4-9753-88CAB7D64094}" srcOrd="0" destOrd="0" presId="urn:microsoft.com/office/officeart/2005/8/layout/vList3"/>
    <dgm:cxn modelId="{AFC810B6-505C-4404-B540-29B0BBCC5151}" srcId="{C30E53B3-4CED-458D-BFFE-987FEA27FBEA}" destId="{ABD230E7-8B71-451F-BFF4-74955358CEA7}" srcOrd="6" destOrd="0" parTransId="{BA3CEA83-67F2-4090-A2BC-802909801940}" sibTransId="{2357F07C-3067-4F96-85CC-34261787E693}"/>
    <dgm:cxn modelId="{6062BCE8-941B-4F72-B094-5217D2617A23}" type="presOf" srcId="{C30E53B3-4CED-458D-BFFE-987FEA27FBEA}" destId="{0EEC08AE-D14A-4B94-BC82-D3E6CA69A301}" srcOrd="0" destOrd="0" presId="urn:microsoft.com/office/officeart/2005/8/layout/vList3"/>
    <dgm:cxn modelId="{36939C88-4B4F-4147-B3D9-EE8DEA7A686E}" srcId="{C30E53B3-4CED-458D-BFFE-987FEA27FBEA}" destId="{B60DCA85-7D70-4D40-9E4A-E0C47B3C3760}" srcOrd="8" destOrd="0" parTransId="{3D9EDCC7-5271-4E28-8D7D-949E9AA7113F}" sibTransId="{39368B61-AA97-4637-A4E4-6057B4984AA8}"/>
    <dgm:cxn modelId="{CF4D0521-801B-4191-B87F-79C29ED43654}" srcId="{C30E53B3-4CED-458D-BFFE-987FEA27FBEA}" destId="{6C79E4B9-900D-40FE-91C5-2F96E4CA6644}" srcOrd="3" destOrd="0" parTransId="{D2474C0E-6F72-4002-97E5-7DC3776D6AAB}" sibTransId="{BDF4CF0E-48D5-43C9-87DE-C8A1EDC8F032}"/>
    <dgm:cxn modelId="{5B60CF95-392B-4532-A7FA-D2B8DD0C2EA0}" type="presOf" srcId="{3818CE60-0A3D-419D-A319-D8CAA8A27C74}" destId="{9422AC48-8DF7-4291-8E54-CEFE51842E71}" srcOrd="0" destOrd="0" presId="urn:microsoft.com/office/officeart/2005/8/layout/vList3"/>
    <dgm:cxn modelId="{F8E8DBCB-124D-491D-B17C-ADD14194F555}" srcId="{C30E53B3-4CED-458D-BFFE-987FEA27FBEA}" destId="{36C721CF-DED1-4F95-A54A-92408D5B530B}" srcOrd="0" destOrd="0" parTransId="{F2E30BB8-8589-4E5D-BDC2-FFBDF1D167AD}" sibTransId="{5B2B9749-9799-4B05-B0A5-DF8CEBD30584}"/>
    <dgm:cxn modelId="{2C98FEC2-807D-4CA4-A91D-A5FA0C9977A6}" srcId="{C30E53B3-4CED-458D-BFFE-987FEA27FBEA}" destId="{A824B920-CCAD-427D-B51F-733DD9A2CF0E}" srcOrd="5" destOrd="0" parTransId="{F0246B18-87BD-4750-BEEF-04B6E78CBCE7}" sibTransId="{18CC02A2-7AEC-435C-BD95-8C778AE30956}"/>
    <dgm:cxn modelId="{D817A90C-92DB-4D02-94AB-3330A17663F8}" srcId="{C30E53B3-4CED-458D-BFFE-987FEA27FBEA}" destId="{7E5936D2-0A40-4A6D-9ED5-1D8D4B552378}" srcOrd="7" destOrd="0" parTransId="{3D024980-64AC-4EFA-90FA-B8360A19FC78}" sibTransId="{95D18319-E803-4D08-8147-06C0BBEFD587}"/>
    <dgm:cxn modelId="{77DEA916-3BCE-4FF8-96AC-5195F71AAD84}" type="presParOf" srcId="{0EEC08AE-D14A-4B94-BC82-D3E6CA69A301}" destId="{D8565113-91B1-4D5C-9BD5-1841527B3AA8}" srcOrd="0" destOrd="0" presId="urn:microsoft.com/office/officeart/2005/8/layout/vList3"/>
    <dgm:cxn modelId="{A2A0117F-3230-4801-9647-A24E5672CE4C}" type="presParOf" srcId="{D8565113-91B1-4D5C-9BD5-1841527B3AA8}" destId="{D644AE6E-0386-419A-9152-6AACFB4FE007}" srcOrd="0" destOrd="0" presId="urn:microsoft.com/office/officeart/2005/8/layout/vList3"/>
    <dgm:cxn modelId="{7AFA81E2-B26E-4731-940B-3A45CF9629FA}" type="presParOf" srcId="{D8565113-91B1-4D5C-9BD5-1841527B3AA8}" destId="{C5EFF2B9-05C1-4603-86E7-4717F4B43D89}" srcOrd="1" destOrd="0" presId="urn:microsoft.com/office/officeart/2005/8/layout/vList3"/>
    <dgm:cxn modelId="{9712FEA7-D0F8-4697-8363-FAFA4FF44A71}" type="presParOf" srcId="{0EEC08AE-D14A-4B94-BC82-D3E6CA69A301}" destId="{1AAA8CE6-D215-4B0B-A7D4-271F969358A2}" srcOrd="1" destOrd="0" presId="urn:microsoft.com/office/officeart/2005/8/layout/vList3"/>
    <dgm:cxn modelId="{E84222D0-8310-4F02-89E4-DB41EDEB6275}" type="presParOf" srcId="{0EEC08AE-D14A-4B94-BC82-D3E6CA69A301}" destId="{8B762831-42D7-4A94-A03F-5A6E43D18EE0}" srcOrd="2" destOrd="0" presId="urn:microsoft.com/office/officeart/2005/8/layout/vList3"/>
    <dgm:cxn modelId="{62870557-9518-46A6-AD91-3DE71D16B7B4}" type="presParOf" srcId="{8B762831-42D7-4A94-A03F-5A6E43D18EE0}" destId="{CC0120D5-9D42-496A-9F9D-63E862B734F5}" srcOrd="0" destOrd="0" presId="urn:microsoft.com/office/officeart/2005/8/layout/vList3"/>
    <dgm:cxn modelId="{DBFA3C60-F525-47D3-9D4E-BE3DECC25276}" type="presParOf" srcId="{8B762831-42D7-4A94-A03F-5A6E43D18EE0}" destId="{9422AC48-8DF7-4291-8E54-CEFE51842E71}" srcOrd="1" destOrd="0" presId="urn:microsoft.com/office/officeart/2005/8/layout/vList3"/>
    <dgm:cxn modelId="{8B14FF54-FC25-468C-9218-CE1154567A64}" type="presParOf" srcId="{0EEC08AE-D14A-4B94-BC82-D3E6CA69A301}" destId="{41DCA0CE-FDCC-4CB3-9341-6320DB237427}" srcOrd="3" destOrd="0" presId="urn:microsoft.com/office/officeart/2005/8/layout/vList3"/>
    <dgm:cxn modelId="{25AF779B-4771-4DDD-9328-73A1917B83F2}" type="presParOf" srcId="{0EEC08AE-D14A-4B94-BC82-D3E6CA69A301}" destId="{9DD05588-4733-4309-AF6E-CE159D524B29}" srcOrd="4" destOrd="0" presId="urn:microsoft.com/office/officeart/2005/8/layout/vList3"/>
    <dgm:cxn modelId="{BB860FE1-B2C3-42BA-BFF6-61EA782C9840}" type="presParOf" srcId="{9DD05588-4733-4309-AF6E-CE159D524B29}" destId="{515F1B3C-BE73-41B8-B376-05951BF9369F}" srcOrd="0" destOrd="0" presId="urn:microsoft.com/office/officeart/2005/8/layout/vList3"/>
    <dgm:cxn modelId="{269194AA-9F7D-4626-AB38-6DF14746564E}" type="presParOf" srcId="{9DD05588-4733-4309-AF6E-CE159D524B29}" destId="{138CEBA9-4959-40AB-BFB1-1253C6F7B925}" srcOrd="1" destOrd="0" presId="urn:microsoft.com/office/officeart/2005/8/layout/vList3"/>
    <dgm:cxn modelId="{96A7FA05-670F-4AD5-97C5-CF7B6CF61841}" type="presParOf" srcId="{0EEC08AE-D14A-4B94-BC82-D3E6CA69A301}" destId="{5E073307-80C3-4535-B232-B0F6B4B98BCE}" srcOrd="5" destOrd="0" presId="urn:microsoft.com/office/officeart/2005/8/layout/vList3"/>
    <dgm:cxn modelId="{3BD120A2-DA3E-49BD-98A5-673A35662E63}" type="presParOf" srcId="{0EEC08AE-D14A-4B94-BC82-D3E6CA69A301}" destId="{17BA8E1F-0862-44BA-9EEF-06A8AA8B4902}" srcOrd="6" destOrd="0" presId="urn:microsoft.com/office/officeart/2005/8/layout/vList3"/>
    <dgm:cxn modelId="{0EC114AA-8576-46D2-B5D2-9D0A8D23BD4B}" type="presParOf" srcId="{17BA8E1F-0862-44BA-9EEF-06A8AA8B4902}" destId="{6DA33A6E-9960-4F5A-8DDA-A211F64AFD2A}" srcOrd="0" destOrd="0" presId="urn:microsoft.com/office/officeart/2005/8/layout/vList3"/>
    <dgm:cxn modelId="{DF4A7222-0265-4ABE-B247-70965D26E239}" type="presParOf" srcId="{17BA8E1F-0862-44BA-9EEF-06A8AA8B4902}" destId="{FE75AE9D-2DB6-4969-822E-A6693AA65D59}" srcOrd="1" destOrd="0" presId="urn:microsoft.com/office/officeart/2005/8/layout/vList3"/>
    <dgm:cxn modelId="{492235DC-9F4D-4894-B464-DA80E6AD2CFB}" type="presParOf" srcId="{0EEC08AE-D14A-4B94-BC82-D3E6CA69A301}" destId="{86A79FA3-F44B-49BA-8E15-3FB42E92E902}" srcOrd="7" destOrd="0" presId="urn:microsoft.com/office/officeart/2005/8/layout/vList3"/>
    <dgm:cxn modelId="{DA5D9D64-B361-4A54-9936-3F7DAEFE1F6A}" type="presParOf" srcId="{0EEC08AE-D14A-4B94-BC82-D3E6CA69A301}" destId="{7FC064B2-A007-4B1E-9874-F97087A43E41}" srcOrd="8" destOrd="0" presId="urn:microsoft.com/office/officeart/2005/8/layout/vList3"/>
    <dgm:cxn modelId="{840CE217-EE38-4AC6-A0AC-D96A7C45A91B}" type="presParOf" srcId="{7FC064B2-A007-4B1E-9874-F97087A43E41}" destId="{35AAD9E0-F572-423C-B719-2926EBE41940}" srcOrd="0" destOrd="0" presId="urn:microsoft.com/office/officeart/2005/8/layout/vList3"/>
    <dgm:cxn modelId="{EF54FADF-7D2C-4BB2-A182-9BABD528FE90}" type="presParOf" srcId="{7FC064B2-A007-4B1E-9874-F97087A43E41}" destId="{D35895B4-D244-4EE8-A01D-452BCB649596}" srcOrd="1" destOrd="0" presId="urn:microsoft.com/office/officeart/2005/8/layout/vList3"/>
    <dgm:cxn modelId="{6E55D189-A2AD-4823-9D37-D20BAE66B5BB}" type="presParOf" srcId="{0EEC08AE-D14A-4B94-BC82-D3E6CA69A301}" destId="{3477E11F-7877-49BA-9262-7A1331B290A0}" srcOrd="9" destOrd="0" presId="urn:microsoft.com/office/officeart/2005/8/layout/vList3"/>
    <dgm:cxn modelId="{A7D2CDF8-D1B4-4E67-BBF1-4B6AE4905797}" type="presParOf" srcId="{0EEC08AE-D14A-4B94-BC82-D3E6CA69A301}" destId="{4C0DA8E1-87D5-4E17-95F4-5B4E88259960}" srcOrd="10" destOrd="0" presId="urn:microsoft.com/office/officeart/2005/8/layout/vList3"/>
    <dgm:cxn modelId="{14160F35-C68C-448F-8392-8E6764ADB564}" type="presParOf" srcId="{4C0DA8E1-87D5-4E17-95F4-5B4E88259960}" destId="{D553621B-3EDE-4BD0-8F36-44721D70521D}" srcOrd="0" destOrd="0" presId="urn:microsoft.com/office/officeart/2005/8/layout/vList3"/>
    <dgm:cxn modelId="{5BD89B57-FA18-4964-AF69-CE491F17266F}" type="presParOf" srcId="{4C0DA8E1-87D5-4E17-95F4-5B4E88259960}" destId="{49E2994F-B1C1-41E4-9753-88CAB7D64094}" srcOrd="1" destOrd="0" presId="urn:microsoft.com/office/officeart/2005/8/layout/vList3"/>
    <dgm:cxn modelId="{CA8B86A3-D3A8-41AF-8940-67CCFCA6C017}" type="presParOf" srcId="{0EEC08AE-D14A-4B94-BC82-D3E6CA69A301}" destId="{847C4F22-944F-4F54-A6E2-017B99FD3806}" srcOrd="11" destOrd="0" presId="urn:microsoft.com/office/officeart/2005/8/layout/vList3"/>
    <dgm:cxn modelId="{A651D5E1-40F2-4FC1-AA37-38D1F77695E4}" type="presParOf" srcId="{0EEC08AE-D14A-4B94-BC82-D3E6CA69A301}" destId="{DD7825A6-BF0A-419E-9922-A4414DE76038}" srcOrd="12" destOrd="0" presId="urn:microsoft.com/office/officeart/2005/8/layout/vList3"/>
    <dgm:cxn modelId="{B728B87A-E945-433F-853A-6B7A0B90CBF8}" type="presParOf" srcId="{DD7825A6-BF0A-419E-9922-A4414DE76038}" destId="{182F936E-5863-4A7A-B800-A1B8EBFB0EC2}" srcOrd="0" destOrd="0" presId="urn:microsoft.com/office/officeart/2005/8/layout/vList3"/>
    <dgm:cxn modelId="{C719B05D-9894-455F-8B83-43E1E76995B3}" type="presParOf" srcId="{DD7825A6-BF0A-419E-9922-A4414DE76038}" destId="{8CA12577-93C6-4CFE-9C13-750B18406260}" srcOrd="1" destOrd="0" presId="urn:microsoft.com/office/officeart/2005/8/layout/vList3"/>
    <dgm:cxn modelId="{C4C23B89-604C-456C-9F3A-819B1CD9F76A}" type="presParOf" srcId="{0EEC08AE-D14A-4B94-BC82-D3E6CA69A301}" destId="{22F8B299-03BE-4236-B9CB-A9BE3A02AE48}" srcOrd="13" destOrd="0" presId="urn:microsoft.com/office/officeart/2005/8/layout/vList3"/>
    <dgm:cxn modelId="{CBF5F8A4-D061-4146-B17D-610340050B77}" type="presParOf" srcId="{0EEC08AE-D14A-4B94-BC82-D3E6CA69A301}" destId="{C1ECE69E-88FB-4024-B42D-D75188623203}" srcOrd="14" destOrd="0" presId="urn:microsoft.com/office/officeart/2005/8/layout/vList3"/>
    <dgm:cxn modelId="{44184897-F9B6-4153-BE6D-4FFE6C53DAFF}" type="presParOf" srcId="{C1ECE69E-88FB-4024-B42D-D75188623203}" destId="{23DCF0FF-C48A-4E19-A783-34D191D902CB}" srcOrd="0" destOrd="0" presId="urn:microsoft.com/office/officeart/2005/8/layout/vList3"/>
    <dgm:cxn modelId="{6AB7A921-2D94-4D8F-9DDE-0C337669348B}" type="presParOf" srcId="{C1ECE69E-88FB-4024-B42D-D75188623203}" destId="{D3105592-B4B8-4FF7-AF46-E583B5D22B89}" srcOrd="1" destOrd="0" presId="urn:microsoft.com/office/officeart/2005/8/layout/vList3"/>
    <dgm:cxn modelId="{4A7C0A05-8D79-4317-A061-906E5E5ECE53}" type="presParOf" srcId="{0EEC08AE-D14A-4B94-BC82-D3E6CA69A301}" destId="{D0547623-C562-469E-B18D-A6590CFFA785}" srcOrd="15" destOrd="0" presId="urn:microsoft.com/office/officeart/2005/8/layout/vList3"/>
    <dgm:cxn modelId="{B3D4869C-C4A5-4E68-A34E-B7A1CDB756BB}" type="presParOf" srcId="{0EEC08AE-D14A-4B94-BC82-D3E6CA69A301}" destId="{84E47291-7B5C-4FE5-89F6-BABEAF5A4BCB}" srcOrd="16" destOrd="0" presId="urn:microsoft.com/office/officeart/2005/8/layout/vList3"/>
    <dgm:cxn modelId="{9B6371FB-3D89-4040-9D98-6E167E864227}" type="presParOf" srcId="{84E47291-7B5C-4FE5-89F6-BABEAF5A4BCB}" destId="{FC2E07CD-CE8C-496E-A8D0-691FA025AA81}" srcOrd="0" destOrd="0" presId="urn:microsoft.com/office/officeart/2005/8/layout/vList3"/>
    <dgm:cxn modelId="{7783F4D9-B8A7-4B84-A1A4-C08B57824712}" type="presParOf" srcId="{84E47291-7B5C-4FE5-89F6-BABEAF5A4BCB}" destId="{C46AE865-AE1C-46CD-8A81-85E712D0C2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92A6AC-979F-4B71-9CEC-4E77254CE86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C06C14-7DE9-4052-A268-C717BC6C197D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การศึกษาความเป็นไปได้ของโครงการด้านการตลาด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C04E8C6E-0041-4D40-81D9-3AB55F3B28C8}" type="parTrans" cxnId="{7BB98932-DF38-4DDE-851D-DF016C94301F}">
      <dgm:prSet/>
      <dgm:spPr/>
      <dgm:t>
        <a:bodyPr/>
        <a:lstStyle/>
        <a:p>
          <a:endParaRPr lang="en-US"/>
        </a:p>
      </dgm:t>
    </dgm:pt>
    <dgm:pt modelId="{A5FC6F6B-3975-4950-8794-77B9E94DE4E2}" type="sibTrans" cxnId="{7BB98932-DF38-4DDE-851D-DF016C94301F}">
      <dgm:prSet/>
      <dgm:spPr/>
      <dgm:t>
        <a:bodyPr/>
        <a:lstStyle/>
        <a:p>
          <a:endParaRPr lang="en-US"/>
        </a:p>
      </dgm:t>
    </dgm:pt>
    <dgm:pt modelId="{4D89DF91-7B44-414C-9965-42AE0C96F069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การวิเคราะห์ </a:t>
          </a:r>
          <a:r>
            <a:rPr lang="en-US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PESTLE </a:t>
          </a:r>
        </a:p>
        <a:p>
          <a:pPr>
            <a:lnSpc>
              <a:spcPct val="150000"/>
            </a:lnSpc>
          </a:pPr>
          <a:r>
            <a:rPr lang="en-US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(PESTLE Analysis)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4A3A5726-EAEB-4EDD-BCFB-184018695A16}" type="parTrans" cxnId="{1EC664A9-CA44-4901-BB6C-2AA18B0C6571}">
      <dgm:prSet/>
      <dgm:spPr/>
      <dgm:t>
        <a:bodyPr/>
        <a:lstStyle/>
        <a:p>
          <a:endParaRPr lang="en-US"/>
        </a:p>
      </dgm:t>
    </dgm:pt>
    <dgm:pt modelId="{C82A6F7E-B5EE-4A24-8BDE-A1560D5622F4}" type="sibTrans" cxnId="{1EC664A9-CA44-4901-BB6C-2AA18B0C6571}">
      <dgm:prSet/>
      <dgm:spPr/>
      <dgm:t>
        <a:bodyPr/>
        <a:lstStyle/>
        <a:p>
          <a:endParaRPr lang="en-US"/>
        </a:p>
      </dgm:t>
    </dgm:pt>
    <dgm:pt modelId="{0A1BD525-8482-44E6-A2D1-6C12EADF92A8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การวิเคราะห์สถานการณ์การแข่งขันของธุรกิจ (</a:t>
          </a:r>
          <a:r>
            <a:rPr lang="en-US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Five Force Model)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49A3291D-9ED9-40A4-AB27-4C02E25FC017}" type="parTrans" cxnId="{52B118CB-51EE-4C34-AACC-D6D2BA830AD1}">
      <dgm:prSet/>
      <dgm:spPr/>
      <dgm:t>
        <a:bodyPr/>
        <a:lstStyle/>
        <a:p>
          <a:endParaRPr lang="en-US"/>
        </a:p>
      </dgm:t>
    </dgm:pt>
    <dgm:pt modelId="{867BA277-7ACF-4BD2-B387-4C00CB255B82}" type="sibTrans" cxnId="{52B118CB-51EE-4C34-AACC-D6D2BA830AD1}">
      <dgm:prSet/>
      <dgm:spPr/>
      <dgm:t>
        <a:bodyPr/>
        <a:lstStyle/>
        <a:p>
          <a:endParaRPr lang="en-US"/>
        </a:p>
      </dgm:t>
    </dgm:pt>
    <dgm:pt modelId="{8597308C-D6F1-4FB1-ADA6-8FD8B6CE6050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การวิเคราะห์ปัจจัยทางธุรกิจ </a:t>
          </a:r>
        </a:p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(</a:t>
          </a:r>
          <a:r>
            <a:rPr lang="en-US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SWOT Analysis)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AAB54D1-03D7-47E9-885D-9B6F3A75C647}" type="parTrans" cxnId="{5D15E4B0-519A-47C5-918C-D77A8D874117}">
      <dgm:prSet/>
      <dgm:spPr/>
      <dgm:t>
        <a:bodyPr/>
        <a:lstStyle/>
        <a:p>
          <a:endParaRPr lang="en-US"/>
        </a:p>
      </dgm:t>
    </dgm:pt>
    <dgm:pt modelId="{6D7B2639-94B7-4F76-A264-0650416F24B7}" type="sibTrans" cxnId="{5D15E4B0-519A-47C5-918C-D77A8D874117}">
      <dgm:prSet/>
      <dgm:spPr/>
      <dgm:t>
        <a:bodyPr/>
        <a:lstStyle/>
        <a:p>
          <a:endParaRPr lang="en-US"/>
        </a:p>
      </dgm:t>
    </dgm:pt>
    <dgm:pt modelId="{A48FB042-9D98-4E7A-A2BF-56BB185AAAE9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กลยุทธ์ทางการตลาด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D4181EEA-2F8C-4866-AA0F-B058DB16E1BF}" type="parTrans" cxnId="{0C87FAE1-EC3C-4E76-973B-776DC7D9ED51}">
      <dgm:prSet/>
      <dgm:spPr/>
      <dgm:t>
        <a:bodyPr/>
        <a:lstStyle/>
        <a:p>
          <a:endParaRPr lang="en-US"/>
        </a:p>
      </dgm:t>
    </dgm:pt>
    <dgm:pt modelId="{3C464EBF-FFFA-429F-85E8-37678FF8116C}" type="sibTrans" cxnId="{0C87FAE1-EC3C-4E76-973B-776DC7D9ED51}">
      <dgm:prSet/>
      <dgm:spPr/>
      <dgm:t>
        <a:bodyPr/>
        <a:lstStyle/>
        <a:p>
          <a:endParaRPr lang="en-US"/>
        </a:p>
      </dgm:t>
    </dgm:pt>
    <dgm:pt modelId="{941FDA20-B552-4B95-8601-D81916212326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แผนการดำเนินงาน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AA2750E6-AEBB-4BA2-8FE2-D4282C627793}" type="parTrans" cxnId="{E9E61A71-CEE7-4C9D-9D32-CB300B8B1A24}">
      <dgm:prSet/>
      <dgm:spPr/>
      <dgm:t>
        <a:bodyPr/>
        <a:lstStyle/>
        <a:p>
          <a:endParaRPr lang="en-US"/>
        </a:p>
      </dgm:t>
    </dgm:pt>
    <dgm:pt modelId="{310E568C-C5BD-4235-87F8-88280A976C32}" type="sibTrans" cxnId="{E9E61A71-CEE7-4C9D-9D32-CB300B8B1A24}">
      <dgm:prSet/>
      <dgm:spPr/>
      <dgm:t>
        <a:bodyPr/>
        <a:lstStyle/>
        <a:p>
          <a:endParaRPr lang="en-US"/>
        </a:p>
      </dgm:t>
    </dgm:pt>
    <dgm:pt modelId="{8FF012AC-8627-4D36-8AD9-4AFC8DC24EA9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>
            <a:lnSpc>
              <a:spcPct val="150000"/>
            </a:lnSpc>
          </a:pPr>
          <a:r>
            <a:rPr lang="th-TH" b="1" i="0" dirty="0" smtClean="0">
              <a:latin typeface="Ekkamai Standard" panose="02000506000000020003" pitchFamily="2" charset="0"/>
              <a:cs typeface="Ekkamai Standard" panose="02000506000000020003" pitchFamily="2" charset="0"/>
            </a:rPr>
            <a:t>ค่าใช้จ่ายในการส่งเสริมการขาย ค่าโฆษณา และค่าใช้จ่ายในการขาย</a:t>
          </a:r>
          <a:endParaRPr lang="en-US" b="1" dirty="0">
            <a:latin typeface="Ekkamai Standard" panose="02000506000000020003" pitchFamily="2" charset="0"/>
            <a:cs typeface="Ekkamai Standard" panose="02000506000000020003" pitchFamily="2" charset="0"/>
          </a:endParaRPr>
        </a:p>
      </dgm:t>
    </dgm:pt>
    <dgm:pt modelId="{357AB8A1-C01F-4BFA-83F6-82EA7BF92E30}" type="sibTrans" cxnId="{31D9B710-2030-4B34-99F8-7A307814314B}">
      <dgm:prSet/>
      <dgm:spPr/>
      <dgm:t>
        <a:bodyPr/>
        <a:lstStyle/>
        <a:p>
          <a:endParaRPr lang="en-US"/>
        </a:p>
      </dgm:t>
    </dgm:pt>
    <dgm:pt modelId="{F854BFBE-064E-43B2-8D02-90F5E90B2105}" type="parTrans" cxnId="{31D9B710-2030-4B34-99F8-7A307814314B}">
      <dgm:prSet/>
      <dgm:spPr/>
      <dgm:t>
        <a:bodyPr/>
        <a:lstStyle/>
        <a:p>
          <a:endParaRPr lang="en-US"/>
        </a:p>
      </dgm:t>
    </dgm:pt>
    <dgm:pt modelId="{6684548D-815F-44E7-8E8D-8D15A860466F}" type="pres">
      <dgm:prSet presAssocID="{E192A6AC-979F-4B71-9CEC-4E77254CE8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42E73F-A216-4F12-B199-09B4D664C662}" type="pres">
      <dgm:prSet presAssocID="{6BC06C14-7DE9-4052-A268-C717BC6C197D}" presName="composite" presStyleCnt="0"/>
      <dgm:spPr/>
    </dgm:pt>
    <dgm:pt modelId="{9867DE4C-DE86-4A2A-9C44-BB6F0CB74C26}" type="pres">
      <dgm:prSet presAssocID="{6BC06C14-7DE9-4052-A268-C717BC6C197D}" presName="rect1" presStyleLbl="trAlignAcc1" presStyleIdx="0" presStyleCnt="7" custScaleX="126442" custScaleY="95123" custLinFactNeighborX="-9414" custLinFactNeighborY="85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E6CDE-386A-4162-A551-2B567248835A}" type="pres">
      <dgm:prSet presAssocID="{6BC06C14-7DE9-4052-A268-C717BC6C197D}" presName="rect2" presStyleLbl="fgImgPlace1" presStyleIdx="0" presStyleCnt="7" custLinFactX="-16897" custLinFactNeighborX="-100000" custLinFactNeighborY="4355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FFE767-28CA-48E6-A101-740774B667E2}" type="pres">
      <dgm:prSet presAssocID="{A5FC6F6B-3975-4950-8794-77B9E94DE4E2}" presName="sibTrans" presStyleCnt="0"/>
      <dgm:spPr/>
    </dgm:pt>
    <dgm:pt modelId="{D3C96CF8-1E03-4E13-89CD-911285705FAA}" type="pres">
      <dgm:prSet presAssocID="{4D89DF91-7B44-414C-9965-42AE0C96F069}" presName="composite" presStyleCnt="0"/>
      <dgm:spPr/>
    </dgm:pt>
    <dgm:pt modelId="{31766E7A-555C-4146-8C11-9B173CA3666D}" type="pres">
      <dgm:prSet presAssocID="{4D89DF91-7B44-414C-9965-42AE0C96F069}" presName="rect1" presStyleLbl="trAlignAcc1" presStyleIdx="1" presStyleCnt="7" custScaleX="126442" custScaleY="94059" custLinFactNeighborX="12325" custLinFactNeighborY="51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4011D-019D-4490-8736-7BAFA4350354}" type="pres">
      <dgm:prSet presAssocID="{4D89DF91-7B44-414C-9965-42AE0C96F069}" presName="rect2" presStyleLbl="fgImgPlace1" presStyleIdx="1" presStyleCnt="7" custLinFactNeighborX="-3068" custLinFactNeighborY="39858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4B66931-5698-42ED-BB86-F74BDED2D3BA}" type="pres">
      <dgm:prSet presAssocID="{C82A6F7E-B5EE-4A24-8BDE-A1560D5622F4}" presName="sibTrans" presStyleCnt="0"/>
      <dgm:spPr/>
    </dgm:pt>
    <dgm:pt modelId="{D2A59980-47D5-4BAE-A04B-DAB39CC781D7}" type="pres">
      <dgm:prSet presAssocID="{0A1BD525-8482-44E6-A2D1-6C12EADF92A8}" presName="composite" presStyleCnt="0"/>
      <dgm:spPr/>
    </dgm:pt>
    <dgm:pt modelId="{8A8EC994-EFC8-48E8-B66D-AE4C004396B5}" type="pres">
      <dgm:prSet presAssocID="{0A1BD525-8482-44E6-A2D1-6C12EADF92A8}" presName="rect1" presStyleLbl="trAlignAcc1" presStyleIdx="2" presStyleCnt="7" custScaleX="126442" custScaleY="94059" custLinFactNeighborX="-9431" custLinFactNeighborY="-5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EDC7ED-0626-455A-A5E7-2C53F2A4EDF7}" type="pres">
      <dgm:prSet presAssocID="{0A1BD525-8482-44E6-A2D1-6C12EADF92A8}" presName="rect2" presStyleLbl="fgImgPlace1" presStyleIdx="2" presStyleCnt="7" custLinFactX="-12974" custLinFactNeighborX="-100000" custLinFactNeighborY="25126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5B778B3-05D8-4EB5-B6F8-3F6B21973901}" type="pres">
      <dgm:prSet presAssocID="{867BA277-7ACF-4BD2-B387-4C00CB255B82}" presName="sibTrans" presStyleCnt="0"/>
      <dgm:spPr/>
    </dgm:pt>
    <dgm:pt modelId="{A3ECD747-173E-4ACC-8A91-4B03785367E5}" type="pres">
      <dgm:prSet presAssocID="{8597308C-D6F1-4FB1-ADA6-8FD8B6CE6050}" presName="composite" presStyleCnt="0"/>
      <dgm:spPr/>
    </dgm:pt>
    <dgm:pt modelId="{C5E11271-283B-443E-96DD-F514A7B0B9A6}" type="pres">
      <dgm:prSet presAssocID="{8597308C-D6F1-4FB1-ADA6-8FD8B6CE6050}" presName="rect1" presStyleLbl="trAlignAcc1" presStyleIdx="3" presStyleCnt="7" custScaleX="126442" custScaleY="94059" custLinFactNeighborX="12325" custLinFactNeighborY="-6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02F17-88B4-4E8A-8E43-F848CBFE7C19}" type="pres">
      <dgm:prSet presAssocID="{8597308C-D6F1-4FB1-ADA6-8FD8B6CE6050}" presName="rect2" presStyleLbl="fgImgPlace1" presStyleIdx="3" presStyleCnt="7" custLinFactNeighborX="-3068" custLinFactNeighborY="23395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424FD23-4056-4665-AD3B-5E1008838B89}" type="pres">
      <dgm:prSet presAssocID="{6D7B2639-94B7-4F76-A264-0650416F24B7}" presName="sibTrans" presStyleCnt="0"/>
      <dgm:spPr/>
    </dgm:pt>
    <dgm:pt modelId="{B6679233-A80B-4E38-B829-A8C83E8C0E8B}" type="pres">
      <dgm:prSet presAssocID="{A48FB042-9D98-4E7A-A2BF-56BB185AAAE9}" presName="composite" presStyleCnt="0"/>
      <dgm:spPr/>
    </dgm:pt>
    <dgm:pt modelId="{6D9310A1-AEF2-421D-AADB-00E3FF9C9D7B}" type="pres">
      <dgm:prSet presAssocID="{A48FB042-9D98-4E7A-A2BF-56BB185AAAE9}" presName="rect1" presStyleLbl="trAlignAcc1" presStyleIdx="4" presStyleCnt="7" custScaleX="126442" custScaleY="82604" custLinFactNeighborX="-9431" custLinFactNeighborY="-282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534500-0874-4659-96FD-92A78D6B6E58}" type="pres">
      <dgm:prSet presAssocID="{A48FB042-9D98-4E7A-A2BF-56BB185AAAE9}" presName="rect2" presStyleLbl="fgImgPlace1" presStyleIdx="4" presStyleCnt="7" custLinFactX="-11775" custLinFactNeighborX="-100000" custLinFactNeighborY="7798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570893A-A323-4FF9-BE25-2CC7D4717649}" type="pres">
      <dgm:prSet presAssocID="{3C464EBF-FFFA-429F-85E8-37678FF8116C}" presName="sibTrans" presStyleCnt="0"/>
      <dgm:spPr/>
    </dgm:pt>
    <dgm:pt modelId="{F90744FC-69B7-4737-92C5-1255C8E5B3ED}" type="pres">
      <dgm:prSet presAssocID="{941FDA20-B552-4B95-8601-D81916212326}" presName="composite" presStyleCnt="0"/>
      <dgm:spPr/>
    </dgm:pt>
    <dgm:pt modelId="{02F18BA5-DCDE-43AA-9FBE-A1C0F495ADE0}" type="pres">
      <dgm:prSet presAssocID="{941FDA20-B552-4B95-8601-D81916212326}" presName="rect1" presStyleLbl="trAlignAcc1" presStyleIdx="5" presStyleCnt="7" custScaleX="126442" custScaleY="94059" custLinFactNeighborX="12325" custLinFactNeighborY="-25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ADCC4-9CF4-4219-8A73-1E9685AD6BD4}" type="pres">
      <dgm:prSet presAssocID="{941FDA20-B552-4B95-8601-D81916212326}" presName="rect2" presStyleLbl="fgImgPlace1" presStyleIdx="5" presStyleCnt="7" custLinFactNeighborX="-3068" custLinFactNeighborY="12997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31F81E3-2C3D-47A8-93CE-FF9F74EF8321}" type="pres">
      <dgm:prSet presAssocID="{310E568C-C5BD-4235-87F8-88280A976C32}" presName="sibTrans" presStyleCnt="0"/>
      <dgm:spPr/>
    </dgm:pt>
    <dgm:pt modelId="{32AB6ADC-1B61-481F-B300-96E957090A3F}" type="pres">
      <dgm:prSet presAssocID="{8FF012AC-8627-4D36-8AD9-4AFC8DC24EA9}" presName="composite" presStyleCnt="0"/>
      <dgm:spPr/>
    </dgm:pt>
    <dgm:pt modelId="{0180FF32-8B0D-4271-BDE8-636823D69E60}" type="pres">
      <dgm:prSet presAssocID="{8FF012AC-8627-4D36-8AD9-4AFC8DC24EA9}" presName="rect1" presStyleLbl="trAlignAcc1" presStyleIdx="6" presStyleCnt="7" custScaleX="126442" custScaleY="94059" custLinFactNeighborX="-75391" custLinFactNeighborY="-427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DB30F-6D41-4849-AC37-26478F6FB055}" type="pres">
      <dgm:prSet presAssocID="{8FF012AC-8627-4D36-8AD9-4AFC8DC24EA9}" presName="rect2" presStyleLbl="fgImgPlace1" presStyleIdx="6" presStyleCnt="7" custLinFactX="-200000" custLinFactNeighborX="-214604" custLinFactNeighborY="-7829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A5D2C594-1F6B-429D-AA49-CD813C93665A}" type="presOf" srcId="{6BC06C14-7DE9-4052-A268-C717BC6C197D}" destId="{9867DE4C-DE86-4A2A-9C44-BB6F0CB74C26}" srcOrd="0" destOrd="0" presId="urn:microsoft.com/office/officeart/2008/layout/PictureStrips"/>
    <dgm:cxn modelId="{0C87FAE1-EC3C-4E76-973B-776DC7D9ED51}" srcId="{E192A6AC-979F-4B71-9CEC-4E77254CE86C}" destId="{A48FB042-9D98-4E7A-A2BF-56BB185AAAE9}" srcOrd="4" destOrd="0" parTransId="{D4181EEA-2F8C-4866-AA0F-B058DB16E1BF}" sibTransId="{3C464EBF-FFFA-429F-85E8-37678FF8116C}"/>
    <dgm:cxn modelId="{31D9B710-2030-4B34-99F8-7A307814314B}" srcId="{E192A6AC-979F-4B71-9CEC-4E77254CE86C}" destId="{8FF012AC-8627-4D36-8AD9-4AFC8DC24EA9}" srcOrd="6" destOrd="0" parTransId="{F854BFBE-064E-43B2-8D02-90F5E90B2105}" sibTransId="{357AB8A1-C01F-4BFA-83F6-82EA7BF92E30}"/>
    <dgm:cxn modelId="{5F2E1B20-A062-4F67-A478-977DF28C0F8B}" type="presOf" srcId="{941FDA20-B552-4B95-8601-D81916212326}" destId="{02F18BA5-DCDE-43AA-9FBE-A1C0F495ADE0}" srcOrd="0" destOrd="0" presId="urn:microsoft.com/office/officeart/2008/layout/PictureStrips"/>
    <dgm:cxn modelId="{E9E61A71-CEE7-4C9D-9D32-CB300B8B1A24}" srcId="{E192A6AC-979F-4B71-9CEC-4E77254CE86C}" destId="{941FDA20-B552-4B95-8601-D81916212326}" srcOrd="5" destOrd="0" parTransId="{AA2750E6-AEBB-4BA2-8FE2-D4282C627793}" sibTransId="{310E568C-C5BD-4235-87F8-88280A976C32}"/>
    <dgm:cxn modelId="{5D15E4B0-519A-47C5-918C-D77A8D874117}" srcId="{E192A6AC-979F-4B71-9CEC-4E77254CE86C}" destId="{8597308C-D6F1-4FB1-ADA6-8FD8B6CE6050}" srcOrd="3" destOrd="0" parTransId="{3AAB54D1-03D7-47E9-885D-9B6F3A75C647}" sibTransId="{6D7B2639-94B7-4F76-A264-0650416F24B7}"/>
    <dgm:cxn modelId="{8B2261C5-E098-48CE-9995-2FC3D4B69BB7}" type="presOf" srcId="{E192A6AC-979F-4B71-9CEC-4E77254CE86C}" destId="{6684548D-815F-44E7-8E8D-8D15A860466F}" srcOrd="0" destOrd="0" presId="urn:microsoft.com/office/officeart/2008/layout/PictureStrips"/>
    <dgm:cxn modelId="{F6CA3FCB-C568-419A-8BEC-EFE8790D1F78}" type="presOf" srcId="{8597308C-D6F1-4FB1-ADA6-8FD8B6CE6050}" destId="{C5E11271-283B-443E-96DD-F514A7B0B9A6}" srcOrd="0" destOrd="0" presId="urn:microsoft.com/office/officeart/2008/layout/PictureStrips"/>
    <dgm:cxn modelId="{361A5587-759E-4FD8-B6C5-091FB4132067}" type="presOf" srcId="{8FF012AC-8627-4D36-8AD9-4AFC8DC24EA9}" destId="{0180FF32-8B0D-4271-BDE8-636823D69E60}" srcOrd="0" destOrd="0" presId="urn:microsoft.com/office/officeart/2008/layout/PictureStrips"/>
    <dgm:cxn modelId="{6E7CFA09-F80E-4392-8B93-67C93F5CE963}" type="presOf" srcId="{A48FB042-9D98-4E7A-A2BF-56BB185AAAE9}" destId="{6D9310A1-AEF2-421D-AADB-00E3FF9C9D7B}" srcOrd="0" destOrd="0" presId="urn:microsoft.com/office/officeart/2008/layout/PictureStrips"/>
    <dgm:cxn modelId="{E0A9C3F6-8779-4EF0-85BF-61609C99A0D6}" type="presOf" srcId="{4D89DF91-7B44-414C-9965-42AE0C96F069}" destId="{31766E7A-555C-4146-8C11-9B173CA3666D}" srcOrd="0" destOrd="0" presId="urn:microsoft.com/office/officeart/2008/layout/PictureStrips"/>
    <dgm:cxn modelId="{1EC664A9-CA44-4901-BB6C-2AA18B0C6571}" srcId="{E192A6AC-979F-4B71-9CEC-4E77254CE86C}" destId="{4D89DF91-7B44-414C-9965-42AE0C96F069}" srcOrd="1" destOrd="0" parTransId="{4A3A5726-EAEB-4EDD-BCFB-184018695A16}" sibTransId="{C82A6F7E-B5EE-4A24-8BDE-A1560D5622F4}"/>
    <dgm:cxn modelId="{52B118CB-51EE-4C34-AACC-D6D2BA830AD1}" srcId="{E192A6AC-979F-4B71-9CEC-4E77254CE86C}" destId="{0A1BD525-8482-44E6-A2D1-6C12EADF92A8}" srcOrd="2" destOrd="0" parTransId="{49A3291D-9ED9-40A4-AB27-4C02E25FC017}" sibTransId="{867BA277-7ACF-4BD2-B387-4C00CB255B82}"/>
    <dgm:cxn modelId="{E6646D3B-705B-4C4A-BA41-19C9F851F0DA}" type="presOf" srcId="{0A1BD525-8482-44E6-A2D1-6C12EADF92A8}" destId="{8A8EC994-EFC8-48E8-B66D-AE4C004396B5}" srcOrd="0" destOrd="0" presId="urn:microsoft.com/office/officeart/2008/layout/PictureStrips"/>
    <dgm:cxn modelId="{7BB98932-DF38-4DDE-851D-DF016C94301F}" srcId="{E192A6AC-979F-4B71-9CEC-4E77254CE86C}" destId="{6BC06C14-7DE9-4052-A268-C717BC6C197D}" srcOrd="0" destOrd="0" parTransId="{C04E8C6E-0041-4D40-81D9-3AB55F3B28C8}" sibTransId="{A5FC6F6B-3975-4950-8794-77B9E94DE4E2}"/>
    <dgm:cxn modelId="{5104496F-FF78-41F5-BCD8-AB40193E490B}" type="presParOf" srcId="{6684548D-815F-44E7-8E8D-8D15A860466F}" destId="{0442E73F-A216-4F12-B199-09B4D664C662}" srcOrd="0" destOrd="0" presId="urn:microsoft.com/office/officeart/2008/layout/PictureStrips"/>
    <dgm:cxn modelId="{6AF5BDD6-2FEB-42A9-8A23-3A98AB32C0D4}" type="presParOf" srcId="{0442E73F-A216-4F12-B199-09B4D664C662}" destId="{9867DE4C-DE86-4A2A-9C44-BB6F0CB74C26}" srcOrd="0" destOrd="0" presId="urn:microsoft.com/office/officeart/2008/layout/PictureStrips"/>
    <dgm:cxn modelId="{E4377F1D-DDEF-4613-B478-BD80C6322F23}" type="presParOf" srcId="{0442E73F-A216-4F12-B199-09B4D664C662}" destId="{0A1E6CDE-386A-4162-A551-2B567248835A}" srcOrd="1" destOrd="0" presId="urn:microsoft.com/office/officeart/2008/layout/PictureStrips"/>
    <dgm:cxn modelId="{83D418F5-FFA9-4F8F-9AB1-0B0864285B38}" type="presParOf" srcId="{6684548D-815F-44E7-8E8D-8D15A860466F}" destId="{99FFE767-28CA-48E6-A101-740774B667E2}" srcOrd="1" destOrd="0" presId="urn:microsoft.com/office/officeart/2008/layout/PictureStrips"/>
    <dgm:cxn modelId="{D6A0B73A-094D-43CD-A81D-718C4C771F8A}" type="presParOf" srcId="{6684548D-815F-44E7-8E8D-8D15A860466F}" destId="{D3C96CF8-1E03-4E13-89CD-911285705FAA}" srcOrd="2" destOrd="0" presId="urn:microsoft.com/office/officeart/2008/layout/PictureStrips"/>
    <dgm:cxn modelId="{74B8FA62-F022-4737-8EC3-78EEA5525325}" type="presParOf" srcId="{D3C96CF8-1E03-4E13-89CD-911285705FAA}" destId="{31766E7A-555C-4146-8C11-9B173CA3666D}" srcOrd="0" destOrd="0" presId="urn:microsoft.com/office/officeart/2008/layout/PictureStrips"/>
    <dgm:cxn modelId="{08099823-C151-44C8-AFC3-3D5C6714E137}" type="presParOf" srcId="{D3C96CF8-1E03-4E13-89CD-911285705FAA}" destId="{E204011D-019D-4490-8736-7BAFA4350354}" srcOrd="1" destOrd="0" presId="urn:microsoft.com/office/officeart/2008/layout/PictureStrips"/>
    <dgm:cxn modelId="{135EC611-CBB6-469A-B5BE-3738A208EEFB}" type="presParOf" srcId="{6684548D-815F-44E7-8E8D-8D15A860466F}" destId="{E4B66931-5698-42ED-BB86-F74BDED2D3BA}" srcOrd="3" destOrd="0" presId="urn:microsoft.com/office/officeart/2008/layout/PictureStrips"/>
    <dgm:cxn modelId="{E4444909-195E-4DF2-B585-8A35F2655CED}" type="presParOf" srcId="{6684548D-815F-44E7-8E8D-8D15A860466F}" destId="{D2A59980-47D5-4BAE-A04B-DAB39CC781D7}" srcOrd="4" destOrd="0" presId="urn:microsoft.com/office/officeart/2008/layout/PictureStrips"/>
    <dgm:cxn modelId="{1943B873-F25E-43DA-9483-5AB301A455A6}" type="presParOf" srcId="{D2A59980-47D5-4BAE-A04B-DAB39CC781D7}" destId="{8A8EC994-EFC8-48E8-B66D-AE4C004396B5}" srcOrd="0" destOrd="0" presId="urn:microsoft.com/office/officeart/2008/layout/PictureStrips"/>
    <dgm:cxn modelId="{5C432F4C-7C9C-4BDA-8204-E752CF3D14D2}" type="presParOf" srcId="{D2A59980-47D5-4BAE-A04B-DAB39CC781D7}" destId="{CCEDC7ED-0626-455A-A5E7-2C53F2A4EDF7}" srcOrd="1" destOrd="0" presId="urn:microsoft.com/office/officeart/2008/layout/PictureStrips"/>
    <dgm:cxn modelId="{4C0A2B43-667B-427A-B907-8C85395BBA0B}" type="presParOf" srcId="{6684548D-815F-44E7-8E8D-8D15A860466F}" destId="{B5B778B3-05D8-4EB5-B6F8-3F6B21973901}" srcOrd="5" destOrd="0" presId="urn:microsoft.com/office/officeart/2008/layout/PictureStrips"/>
    <dgm:cxn modelId="{2C79E7F5-3B10-4416-A3D5-44809743E94A}" type="presParOf" srcId="{6684548D-815F-44E7-8E8D-8D15A860466F}" destId="{A3ECD747-173E-4ACC-8A91-4B03785367E5}" srcOrd="6" destOrd="0" presId="urn:microsoft.com/office/officeart/2008/layout/PictureStrips"/>
    <dgm:cxn modelId="{07A70943-0439-4F8E-9ADA-E74785165B24}" type="presParOf" srcId="{A3ECD747-173E-4ACC-8A91-4B03785367E5}" destId="{C5E11271-283B-443E-96DD-F514A7B0B9A6}" srcOrd="0" destOrd="0" presId="urn:microsoft.com/office/officeart/2008/layout/PictureStrips"/>
    <dgm:cxn modelId="{88015F99-A201-4A4D-96F8-0E1C2E12DD69}" type="presParOf" srcId="{A3ECD747-173E-4ACC-8A91-4B03785367E5}" destId="{F8102F17-88B4-4E8A-8E43-F848CBFE7C19}" srcOrd="1" destOrd="0" presId="urn:microsoft.com/office/officeart/2008/layout/PictureStrips"/>
    <dgm:cxn modelId="{95A16F7F-EE58-447E-ADAC-3F7DA2483E02}" type="presParOf" srcId="{6684548D-815F-44E7-8E8D-8D15A860466F}" destId="{F424FD23-4056-4665-AD3B-5E1008838B89}" srcOrd="7" destOrd="0" presId="urn:microsoft.com/office/officeart/2008/layout/PictureStrips"/>
    <dgm:cxn modelId="{E80FF53C-53BE-4715-A635-DDA5CBB2A297}" type="presParOf" srcId="{6684548D-815F-44E7-8E8D-8D15A860466F}" destId="{B6679233-A80B-4E38-B829-A8C83E8C0E8B}" srcOrd="8" destOrd="0" presId="urn:microsoft.com/office/officeart/2008/layout/PictureStrips"/>
    <dgm:cxn modelId="{1EF610F0-58EE-4D75-92CC-C1CB312F72A8}" type="presParOf" srcId="{B6679233-A80B-4E38-B829-A8C83E8C0E8B}" destId="{6D9310A1-AEF2-421D-AADB-00E3FF9C9D7B}" srcOrd="0" destOrd="0" presId="urn:microsoft.com/office/officeart/2008/layout/PictureStrips"/>
    <dgm:cxn modelId="{7ABBF7E0-78F8-48B1-867B-9A43FF0BFD9F}" type="presParOf" srcId="{B6679233-A80B-4E38-B829-A8C83E8C0E8B}" destId="{1C534500-0874-4659-96FD-92A78D6B6E58}" srcOrd="1" destOrd="0" presId="urn:microsoft.com/office/officeart/2008/layout/PictureStrips"/>
    <dgm:cxn modelId="{6409B429-9DA9-4EF0-A6C9-F34DE51020EE}" type="presParOf" srcId="{6684548D-815F-44E7-8E8D-8D15A860466F}" destId="{4570893A-A323-4FF9-BE25-2CC7D4717649}" srcOrd="9" destOrd="0" presId="urn:microsoft.com/office/officeart/2008/layout/PictureStrips"/>
    <dgm:cxn modelId="{21F30E70-5A0C-4EFA-A46B-269977DD1AD1}" type="presParOf" srcId="{6684548D-815F-44E7-8E8D-8D15A860466F}" destId="{F90744FC-69B7-4737-92C5-1255C8E5B3ED}" srcOrd="10" destOrd="0" presId="urn:microsoft.com/office/officeart/2008/layout/PictureStrips"/>
    <dgm:cxn modelId="{AFAE1123-3665-4C6C-9A54-90395F8FF3C9}" type="presParOf" srcId="{F90744FC-69B7-4737-92C5-1255C8E5B3ED}" destId="{02F18BA5-DCDE-43AA-9FBE-A1C0F495ADE0}" srcOrd="0" destOrd="0" presId="urn:microsoft.com/office/officeart/2008/layout/PictureStrips"/>
    <dgm:cxn modelId="{E8B232EB-A127-4A88-BF94-4CB7571B1EC2}" type="presParOf" srcId="{F90744FC-69B7-4737-92C5-1255C8E5B3ED}" destId="{B09ADCC4-9CF4-4219-8A73-1E9685AD6BD4}" srcOrd="1" destOrd="0" presId="urn:microsoft.com/office/officeart/2008/layout/PictureStrips"/>
    <dgm:cxn modelId="{8B9B8620-64E0-4780-86A2-45EE1382A99C}" type="presParOf" srcId="{6684548D-815F-44E7-8E8D-8D15A860466F}" destId="{631F81E3-2C3D-47A8-93CE-FF9F74EF8321}" srcOrd="11" destOrd="0" presId="urn:microsoft.com/office/officeart/2008/layout/PictureStrips"/>
    <dgm:cxn modelId="{CB6D8FF7-948A-44FA-9AC6-B4491D5A8FD7}" type="presParOf" srcId="{6684548D-815F-44E7-8E8D-8D15A860466F}" destId="{32AB6ADC-1B61-481F-B300-96E957090A3F}" srcOrd="12" destOrd="0" presId="urn:microsoft.com/office/officeart/2008/layout/PictureStrips"/>
    <dgm:cxn modelId="{5BB0DB18-BA50-488B-97A5-E1361C549D89}" type="presParOf" srcId="{32AB6ADC-1B61-481F-B300-96E957090A3F}" destId="{0180FF32-8B0D-4271-BDE8-636823D69E60}" srcOrd="0" destOrd="0" presId="urn:microsoft.com/office/officeart/2008/layout/PictureStrips"/>
    <dgm:cxn modelId="{9BCAD8E2-0BB4-4E69-8797-C9AE45293326}" type="presParOf" srcId="{32AB6ADC-1B61-481F-B300-96E957090A3F}" destId="{1D4DB30F-6D41-4849-AC37-26478F6FB05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66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76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This layout is not defined by slide master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22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266221"/>
            <a:ext cx="10653202" cy="16760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2" y="8181368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7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4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4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microsoft.com/office/2007/relationships/hdphoto" Target="../media/hdphoto3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microsoft.com/office/2007/relationships/hdphoto" Target="../media/hdphoto8.wdp"/><Relationship Id="rId4" Type="http://schemas.openxmlformats.org/officeDocument/2006/relationships/image" Target="../media/image37.png"/><Relationship Id="rId9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.jpg"/><Relationship Id="rId7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jp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-2994287" y="191550"/>
            <a:ext cx="24295651" cy="65625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sz="72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“</a:t>
            </a:r>
            <a:r>
              <a:rPr lang="en-US" altLang="ja-JP" sz="72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in </a:t>
            </a:r>
            <a:r>
              <a:rPr lang="en-US" altLang="ja-JP" sz="72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72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72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ja-JP" sz="32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- Since 2018 -</a:t>
            </a:r>
            <a:endParaRPr lang="ja-JP" altLang="en-US" sz="32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19689" y="5696263"/>
            <a:ext cx="5067697" cy="277962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194411 Project feasibility study </a:t>
            </a:r>
            <a:endParaRPr lang="th-TH" b="1" dirty="0" smtClean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ctr"/>
            <a:r>
              <a:rPr lang="th-TH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การศึกษาความเป็นไปได้ของโครงการ</a:t>
            </a:r>
            <a:endParaRPr lang="th-TH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h-TH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 </a:t>
            </a:r>
            <a:r>
              <a:rPr lang="en-US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PESTLE </a:t>
            </a:r>
            <a:endParaRPr lang="th-TH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10</a:t>
            </a:fld>
            <a:endParaRPr lang="ja-JP" alt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(PESTLE Analysis)</a:t>
            </a:r>
          </a:p>
          <a:p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066215" y="3608653"/>
            <a:ext cx="4517612" cy="2112754"/>
          </a:xfrm>
        </p:spPr>
        <p:txBody>
          <a:bodyPr>
            <a:noAutofit/>
          </a:bodyPr>
          <a:lstStyle/>
          <a:p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นักวิเคราะห์ส่วน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ใหญ่มอง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ว่าเศรษฐกิจไทยน่าจะฟื้นตัวแบบค่อยเป็นค่อยไป (อ้างอิงจากเว็บไซต์ไทยโพสต์ </a:t>
            </a:r>
            <a:r>
              <a:rPr lang="en-US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04 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มิถุนายน พ.ศ. </a:t>
            </a:r>
            <a:r>
              <a:rPr lang="en-US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2561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)</a:t>
            </a:r>
            <a:endParaRPr lang="en-US" sz="2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endParaRPr lang="th-TH" sz="2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Political</a:t>
            </a:r>
            <a:endParaRPr lang="th-T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ขอนแก่นได้มีสภาพทางเศรษฐกิจค่อนข้างดี 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มีอัตราการขยายตัวมากถึง 5-6% และโตมากกว่า </a:t>
            </a:r>
            <a:r>
              <a:rPr lang="en-US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GDP 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ของประเทศ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Economic</a:t>
            </a:r>
            <a:endParaRPr lang="th-T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สินค้าประเภทเสื้อผ้านั้นได้มีแฟชั่นเขามาเป็นองค์ประกอบ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ในการ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ตัดสินใจมากขึ้น 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มี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การเติบโตตามกระแสนิยมของสังคม</a:t>
            </a:r>
            <a:endParaRPr lang="en-US" sz="2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endParaRPr lang="th-TH" sz="2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Social</a:t>
            </a:r>
            <a:endParaRPr lang="th-TH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ผู้บริโภคนั้นสามารถเข้าถึงสินค้าผ่านทางอินเทอร์เน็ต เพิ่ม</a:t>
            </a:r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โอกาสใน</a:t>
            </a:r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การขายสินค้ามากขึ้น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 err="1">
                <a:effectLst/>
              </a:rPr>
              <a:t>Techonology</a:t>
            </a:r>
            <a:endParaRPr lang="th-TH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ผู้บริโภคนั้นมีอำนาจในการต่อรอง</a:t>
            </a:r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ที่สูงขึ้น </a:t>
            </a:r>
            <a:endParaRPr lang="th-TH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Legal</a:t>
            </a:r>
            <a:endParaRPr lang="th-TH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ไม่</a:t>
            </a:r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ต้องเดินทาง</a:t>
            </a:r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ไปยังห้างสรรพสินค้าที่อยู่ห่างจากมหาวิทยาลัย</a:t>
            </a:r>
            <a:endParaRPr lang="en-US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endParaRPr lang="th-TH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Environment</a:t>
            </a:r>
            <a:endParaRPr lang="th-TH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th-TH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th-TH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th-TH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endParaRPr lang="th-TH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th-TH" dirty="0"/>
          </a:p>
        </p:txBody>
      </p:sp>
      <p:sp>
        <p:nvSpPr>
          <p:cNvPr id="24" name="Rectangle 23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556" y="33130"/>
            <a:ext cx="16462058" cy="1368152"/>
          </a:xfrm>
        </p:spPr>
        <p:txBody>
          <a:bodyPr/>
          <a:lstStyle/>
          <a:p>
            <a:r>
              <a:rPr lang="th-TH" sz="60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การวิเคราะห์สถานการณ์การแข่งขันของธุรกิจ</a:t>
            </a:r>
            <a:endParaRPr lang="th-TH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11</a:t>
            </a:fld>
            <a:endParaRPr lang="ja-JP" alt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94556" y="1465130"/>
            <a:ext cx="16502062" cy="647693"/>
          </a:xfrm>
        </p:spPr>
        <p:txBody>
          <a:bodyPr/>
          <a:lstStyle/>
          <a:p>
            <a:pPr lvl="0"/>
            <a:r>
              <a:rPr lang="th-TH" sz="40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sz="40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Five Force Model)</a:t>
            </a:r>
          </a:p>
          <a:p>
            <a:endParaRPr lang="th-TH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99"/>
          <a:stretch/>
        </p:blipFill>
        <p:spPr>
          <a:xfrm>
            <a:off x="8696186" y="4136572"/>
            <a:ext cx="916854" cy="769256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2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31"/>
          <a:stretch/>
        </p:blipFill>
        <p:spPr>
          <a:xfrm>
            <a:off x="10578975" y="5271055"/>
            <a:ext cx="1096281" cy="91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78"/>
          <a:stretch/>
        </p:blipFill>
        <p:spPr>
          <a:xfrm>
            <a:off x="5557487" y="7317570"/>
            <a:ext cx="946128" cy="7523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94" t="1120" r="1494" b="19172"/>
          <a:stretch/>
        </p:blipFill>
        <p:spPr>
          <a:xfrm flipH="1">
            <a:off x="6503614" y="5295438"/>
            <a:ext cx="1145414" cy="9129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346"/>
          <a:stretch/>
        </p:blipFill>
        <p:spPr>
          <a:xfrm>
            <a:off x="11498956" y="7128884"/>
            <a:ext cx="1286625" cy="9991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2146" y="6435854"/>
            <a:ext cx="5200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ภัยคุกคามจากคู่แข่งหน้า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ใหม่ </a:t>
            </a:r>
            <a:r>
              <a:rPr lang="en-US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:</a:t>
            </a:r>
            <a:endParaRPr lang="th-TH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1959" y="3829019"/>
            <a:ext cx="6821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ความรุนแรงของการแข่งขันระหว่างสถานประกอบการในอุตสาหกรรม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เดียวกัน </a:t>
            </a:r>
            <a:r>
              <a:rPr lang="en-US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: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endParaRPr lang="th-TH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30759" y="2747897"/>
            <a:ext cx="535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อำนาจการต่อรองของผู้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ซื้อ </a:t>
            </a:r>
            <a:r>
              <a:rPr lang="en-US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:</a:t>
            </a:r>
            <a:endParaRPr lang="th-TH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675256" y="3830194"/>
            <a:ext cx="5354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อำนาจ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การต่อรองของผู้ขายปัจจัยการ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ผลิต </a:t>
            </a:r>
            <a:r>
              <a:rPr lang="en-US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: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endParaRPr lang="th-TH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785581" y="6544109"/>
            <a:ext cx="535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ภัย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คุกคามสินค้า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ทดแทน </a:t>
            </a:r>
            <a:r>
              <a:rPr lang="en-US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: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endParaRPr lang="th-TH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5748" y="7128884"/>
            <a:ext cx="48500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ต้อง</a:t>
            </a:r>
            <a:r>
              <a:rPr lang="th-TH" sz="2000" b="1" dirty="0">
                <a:solidFill>
                  <a:srgbClr val="00206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ใช้ความน่าเชื่อถือในการติดต่อเจ้าชองยี่ห้อสินค้านั้นในการนำสินค้ามาจำหน่าย ดังนั้นการทำธุรกิจดังกล่าวอาจจะทำได้ยากแต่ไม่มากนักในการที่ผู้ประกอบการรายใหญ่จะเข้ามาลงทุน</a:t>
            </a:r>
            <a:endParaRPr lang="th-TH" sz="2000" b="1" dirty="0">
              <a:solidFill>
                <a:srgbClr val="002060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015319" y="7140334"/>
            <a:ext cx="5039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ภัย</a:t>
            </a:r>
            <a:r>
              <a:rPr lang="th-TH" sz="2000" b="1" dirty="0">
                <a:solidFill>
                  <a:srgbClr val="00206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จากการมีสินค้าทดแทนค่อนข้างสูง เนื่องจากกางเกงยีนส์นั้น มีสินค้าทดแทนมากมาย ไม่ว่าจะเป็น กางเกงธรรมดา กางเกงวอร์ม กระโปรง และกางเกงอื่นๆ</a:t>
            </a:r>
            <a:endParaRPr lang="th-TH" sz="2000" b="1" dirty="0">
              <a:solidFill>
                <a:srgbClr val="002060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103256" y="2642227"/>
            <a:ext cx="9144000" cy="10802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457200">
              <a:lnSpc>
                <a:spcPct val="107000"/>
              </a:lnSpc>
              <a:spcAft>
                <a:spcPts val="800"/>
              </a:spcAft>
            </a:pPr>
            <a:r>
              <a:rPr lang="th-TH" sz="2000" b="1" dirty="0">
                <a:solidFill>
                  <a:srgbClr val="00206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ผู้บริโภคมีอำนาจในการต่อรองสูง เนื่องจากกางเกงยีนส์นั้น เป็นสินค้าที่หาซื้อได้ง่าย และมีแหล่งจัดจำหน่ายอยู่มาก มีคู่แข่งในอุตสาหกรรมเป็นจำนวนมาก ซึ่งทำให้ผู้ซื้อมีสิทธิ์ที่จะเลือกสินค้า</a:t>
            </a:r>
            <a:endParaRPr lang="en-US" sz="1400" b="1" dirty="0">
              <a:solidFill>
                <a:srgbClr val="002060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068903" y="5014890"/>
            <a:ext cx="56782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	ผู้ประกอบการ</a:t>
            </a:r>
            <a:r>
              <a:rPr lang="th-TH" sz="2000" b="1" dirty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มีอำนาจต่อรองราคารับซื้อกางเกงยีนส์ค่อนข้างต่ำ เรื่องจากกางเกงยีนส์ที่เราจะนำมาจัดจำหน่ายมีผู้ขายสินค้ารุ่นนั้นเพื่อผู้เดียว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3682" y="4963944"/>
            <a:ext cx="57402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 smtClean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	อุตสาหกรรม</a:t>
            </a:r>
            <a:r>
              <a:rPr lang="th-TH" sz="2000" b="1" dirty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นี้มีความรุนแรงของการแข่งขันอยู่ในระดับสูง แต่ธุรกิจของเรามีความแตกต่างอย่างชัดเจนในด้านการจัดจำหน่ายสินค้าที่แตกต่างจากสินค้าร้านอื่นๆ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560" y="69881"/>
            <a:ext cx="16462058" cy="1368152"/>
          </a:xfrm>
        </p:spPr>
        <p:txBody>
          <a:bodyPr/>
          <a:lstStyle/>
          <a:p>
            <a:r>
              <a:rPr lang="th-TH" sz="6600" b="1" dirty="0"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การวิเคราะห์ปัจจัยทางธุรกิจ </a:t>
            </a:r>
            <a:endParaRPr lang="th-TH" sz="66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12</a:t>
            </a:fld>
            <a:endParaRPr lang="ja-JP" altLang="en-US"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th-TH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SWOT Analysis</a:t>
            </a:r>
            <a:r>
              <a:rPr lang="th-TH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)</a:t>
            </a:r>
            <a:endParaRPr lang="th-TH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th-T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endParaRPr lang="th-T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endParaRPr lang="th-T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จุดแข็ง (</a:t>
            </a:r>
            <a:r>
              <a:rPr lang="en-US" sz="4000" b="1" dirty="0" err="1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Srengths</a:t>
            </a:r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)</a:t>
            </a:r>
            <a:endParaRPr lang="th-TH" sz="40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04735" y="3622064"/>
            <a:ext cx="5741868" cy="1974139"/>
          </a:xfrm>
        </p:spPr>
        <p:txBody>
          <a:bodyPr>
            <a:noAutofit/>
          </a:bodyPr>
          <a:lstStyle/>
          <a:p>
            <a:r>
              <a:rPr lang="th-TH" sz="2800" b="1" dirty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คณะผู้ประกอบการมีความยืดหยุ่นกับการเปลี่ยนแปลงความต้องการของ</a:t>
            </a:r>
            <a:r>
              <a:rPr lang="th-TH" sz="2800" b="1" dirty="0" smtClean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ตลาด</a:t>
            </a:r>
            <a:endParaRPr lang="th-TH" sz="2800" b="1" dirty="0">
              <a:solidFill>
                <a:srgbClr val="002060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โอกาส (</a:t>
            </a:r>
            <a:r>
              <a:rPr lang="en-US" sz="4000" b="1" dirty="0" err="1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Opportunites</a:t>
            </a:r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)</a:t>
            </a:r>
            <a:endParaRPr lang="th-TH" sz="40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r>
              <a:rPr lang="th-TH" sz="2800" b="1" dirty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จำนวนของนักศึกษามีเพิ่มขึ้นทุกปี และมีนักศึกษาใหม่เข้ามาศึกษาอย่างต่อเนื่อง ซึ่งจะส่งผลให้กางเกงยีนส์มีแนวโน้มที่จะจำหน่ายได้เพิ่มขึ้น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จุดอ่อน (</a:t>
            </a:r>
            <a:r>
              <a:rPr lang="en-US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Weakness</a:t>
            </a:r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)</a:t>
            </a:r>
            <a:endParaRPr lang="th-TH" sz="40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 sz="2800" b="1" dirty="0" smtClean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	ความ</a:t>
            </a:r>
            <a:r>
              <a:rPr lang="th-TH" sz="2800" b="1" dirty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น่าเชื่อถือของธุรกิจการจำหน่ายกางเกงยีนส์ในระยะเริ่มต้นมีไม่มากพอ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อุปสรรค (</a:t>
            </a:r>
            <a:r>
              <a:rPr lang="en-US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Threats</a:t>
            </a:r>
            <a:r>
              <a:rPr lang="th-TH" sz="4000" b="1" dirty="0">
                <a:solidFill>
                  <a:srgbClr val="080234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)</a:t>
            </a:r>
            <a:endParaRPr lang="th-TH" sz="40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>
          <a:xfrm>
            <a:off x="12163711" y="6700544"/>
            <a:ext cx="5717889" cy="1974139"/>
          </a:xfrm>
        </p:spPr>
        <p:txBody>
          <a:bodyPr>
            <a:noAutofit/>
          </a:bodyPr>
          <a:lstStyle/>
          <a:p>
            <a:r>
              <a:rPr lang="th-TH" sz="2800" b="1" dirty="0" smtClean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	คู่แข่ง</a:t>
            </a:r>
            <a:r>
              <a:rPr lang="th-TH" sz="2800" b="1" dirty="0">
                <a:solidFill>
                  <a:srgbClr val="00206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รายใหญ่เป็นที่รู้จักมากกว่าธุรกิจของคณะผู้ประกอบการ ที่เพิ่งเริ่มต้นในการทำธุรกิจ และลูกค้ามีอำนาจในการตัดสินใจในการเลือกซื้อ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0847365">
            <a:off x="90142" y="3016957"/>
            <a:ext cx="17208566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th-TH" sz="13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กลยุทธ์ทางการตลาด</a:t>
            </a:r>
            <a:endParaRPr lang="en-US" sz="13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more®</a:t>
            </a:r>
            <a:r>
              <a:rPr lang="en-US" altLang="ja-JP" sz="2400" b="1" i="1" dirty="0" smtClean="0">
                <a:solidFill>
                  <a:srgbClr val="002060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rgbClr val="002060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rgbClr val="002060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739" y="33130"/>
            <a:ext cx="16462058" cy="1368152"/>
          </a:xfrm>
        </p:spPr>
        <p:txBody>
          <a:bodyPr/>
          <a:lstStyle/>
          <a:p>
            <a:r>
              <a:rPr lang="th-TH" sz="60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ส่วนผสมทางด้านการตลาด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14</a:t>
            </a:fld>
            <a:endParaRPr lang="ja-JP" altLang="en-US"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9735" y="1579756"/>
            <a:ext cx="16502062" cy="647693"/>
          </a:xfrm>
        </p:spPr>
        <p:txBody>
          <a:bodyPr/>
          <a:lstStyle/>
          <a:p>
            <a:r>
              <a:rPr lang="en-US" sz="3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(Market Mix)</a:t>
            </a:r>
            <a:endParaRPr lang="th-TH" sz="36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382" t="-13498" r="6350" b="11588"/>
          <a:stretch/>
        </p:blipFill>
        <p:spPr>
          <a:xfrm>
            <a:off x="1009739" y="2789122"/>
            <a:ext cx="3328987" cy="302816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7713" y="7329789"/>
            <a:ext cx="4186346" cy="1643064"/>
          </a:xfrm>
        </p:spPr>
        <p:txBody>
          <a:bodyPr>
            <a:noAutofit/>
          </a:bodyPr>
          <a:lstStyle/>
          <a:p>
            <a:pPr algn="l"/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เน้น</a:t>
            </a:r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ที่ความหลากหลายของสินค้าเพื่อที่จะได้ตอบสนองต่อความต้องการของ</a:t>
            </a:r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ลูกค้า</a:t>
            </a:r>
            <a:endParaRPr lang="th-TH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26181" y="6659723"/>
            <a:ext cx="4117878" cy="647693"/>
          </a:xfrm>
        </p:spPr>
        <p:txBody>
          <a:bodyPr/>
          <a:lstStyle/>
          <a:p>
            <a:r>
              <a:rPr lang="en-US" sz="4800" b="1" spc="300" dirty="0" smtClean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P</a:t>
            </a:r>
            <a:r>
              <a:rPr lang="en-US" b="1" spc="3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roduct</a:t>
            </a:r>
            <a:endParaRPr lang="th-TH" b="1" spc="3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8"/>
          <a:stretch/>
        </p:blipFill>
        <p:spPr>
          <a:xfrm>
            <a:off x="5377920" y="3081576"/>
            <a:ext cx="3328987" cy="2799411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44060" y="7329789"/>
            <a:ext cx="4257294" cy="1643064"/>
          </a:xfrm>
        </p:spPr>
        <p:txBody>
          <a:bodyPr>
            <a:noAutofit/>
          </a:bodyPr>
          <a:lstStyle/>
          <a:p>
            <a:pPr algn="l"/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ราคา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ของ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สินค้าส่วน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ใหญ่จะอยู่ในช่วงราคา 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1001-2000 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บาท 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และเป็นรา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คา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มาตรฐานแบ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รนด์ในตลาด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4800" b="1" spc="300" dirty="0" smtClean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P</a:t>
            </a:r>
            <a:r>
              <a:rPr lang="en-US" b="1" spc="3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rice</a:t>
            </a:r>
            <a:endParaRPr lang="th-TH" b="1" spc="3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69"/>
          <a:stretch/>
        </p:blipFill>
        <p:spPr>
          <a:xfrm>
            <a:off x="9635213" y="3039088"/>
            <a:ext cx="3328987" cy="2857317"/>
          </a:xfrm>
          <a:effectLst>
            <a:innerShdw blurRad="114300">
              <a:prstClr val="black"/>
            </a:innerShdw>
          </a:effectLst>
        </p:spPr>
      </p:pic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algn="l"/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หลังมหาวิทยาลัยขอนแก่นนจุดที่สามารถจอดรถได้และมีพื้นที่หน้าร้านที่กว้าง สะดวกในการเดินทาง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4800" b="1" spc="300" dirty="0" smtClean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P</a:t>
            </a:r>
            <a:r>
              <a:rPr lang="en-US" b="1" spc="3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lace</a:t>
            </a:r>
            <a:endParaRPr lang="th-TH" b="1" spc="3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89"/>
          <a:stretch/>
        </p:blipFill>
        <p:spPr>
          <a:xfrm>
            <a:off x="13892506" y="3039088"/>
            <a:ext cx="3328987" cy="2929889"/>
          </a:xfrm>
        </p:spPr>
      </p:pic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pPr algn="l"/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มีการโฆษณา กิจกรรมส่งเสริมการขาย การประชาสัมพันธ์และการเผยแพร่ การใช้พนักงานขายและการขายตรง</a:t>
            </a:r>
            <a:endParaRPr lang="th-TH" sz="2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4800" b="1" spc="300" dirty="0" smtClean="0">
                <a:solidFill>
                  <a:srgbClr val="FF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P</a:t>
            </a:r>
            <a:r>
              <a:rPr lang="en-US" b="1" spc="3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romotion</a:t>
            </a:r>
            <a:endParaRPr lang="th-TH" b="1" spc="3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9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05357" y="-164403"/>
            <a:ext cx="16462058" cy="1368152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th-TH" sz="60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การแบ่งส่วนตลาด </a:t>
            </a:r>
            <a:endParaRPr lang="en-US" sz="60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15</a:t>
            </a:fld>
            <a:endParaRPr lang="ja-JP" altLang="en-US" sz="2800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>
          <a:xfrm>
            <a:off x="914558" y="879903"/>
            <a:ext cx="16502062" cy="647693"/>
          </a:xfrm>
        </p:spPr>
        <p:txBody>
          <a:bodyPr/>
          <a:lstStyle/>
          <a:p>
            <a:r>
              <a:rPr lang="th-TH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segmentation)</a:t>
            </a:r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972799" y="2102543"/>
            <a:ext cx="6303803" cy="9002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ja-JP" sz="6000" dirty="0" smtClean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rPr>
              <a:t>Procedure…</a:t>
            </a:r>
            <a:endParaRPr kumimoji="1" lang="ja-JP" altLang="en-US" sz="6000" dirty="0">
              <a:solidFill>
                <a:schemeClr val="accent2">
                  <a:lumMod val="75000"/>
                </a:schemeClr>
              </a:solidFill>
              <a:latin typeface="Bebas Neue Regular" panose="00000500000000000000" pitchFamily="2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12818" y="3161926"/>
            <a:ext cx="6303802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	เรา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ใช้การกำหนดส่วนตลาดจากพฤติกรรมการเลือกซื้อรูปทรงกางเกงยีนส์ ของนัก</a:t>
            </a:r>
            <a:r>
              <a:rPr lang="th-TH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ศึกษม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หาวิทยาลัยขอนแก่น โดยได้แบ่งกลุ่มนักศึกษาซึ่งเป็นกลุ่มเป้าหมายหลักออกตามความนิยมที่เลือกซื้อกางเกงยีนส์ 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12</a:t>
            </a:r>
            <a:r>
              <a:rPr lang="en-US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ยี่ห้อ เพื่อทำการแบ่งส่วนตลาด</a:t>
            </a:r>
            <a:endParaRPr lang="en-US" altLang="ja-JP" sz="2000" b="1" dirty="0" smtClean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mc:AlternateContent xmlns:mc="http://schemas.openxmlformats.org/markup-compatibility/2006">
        <mc:Choice xmlns:cx="http://schemas.microsoft.com/office/drawing/2014/chartex" xmlns="" Requires="cx">
          <p:graphicFrame>
            <p:nvGraphicFramePr>
              <p:cNvPr id="16" name="Chart 15"/>
              <p:cNvGraphicFramePr/>
              <p:nvPr>
                <p:extLst>
                  <p:ext uri="{D42A27DB-BD31-4B8C-83A1-F6EECF244321}">
                    <p14:modId xmlns:p14="http://schemas.microsoft.com/office/powerpoint/2010/main" val="164060728"/>
                  </p:ext>
                </p:extLst>
              </p:nvPr>
            </p:nvGraphicFramePr>
            <p:xfrm>
              <a:off x="395904" y="1777134"/>
              <a:ext cx="10433203" cy="7331000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6" name="Chart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904" y="1777134"/>
                <a:ext cx="10433203" cy="7331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73284"/>
      </p:ext>
    </p:extLst>
  </p:cSld>
  <p:clrMapOvr>
    <a:masterClrMapping/>
  </p:clrMapOvr>
  <p:transition spd="slow" advTm="797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16</a:t>
            </a:fld>
            <a:endParaRPr lang="ja-JP" alt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61717" y="1915886"/>
            <a:ext cx="10069283" cy="3254602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th-TH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การกำหนดกลุ่มเป้าหมาย </a:t>
            </a:r>
            <a:endParaRPr lang="th-TH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361717" y="5038282"/>
            <a:ext cx="8166308" cy="3363676"/>
          </a:xfrm>
        </p:spPr>
        <p:txBody>
          <a:bodyPr/>
          <a:lstStyle/>
          <a:p>
            <a:r>
              <a:rPr lang="th-TH" sz="4800" b="1" dirty="0">
                <a:solidFill>
                  <a:srgbClr val="39475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sz="4800" b="1" dirty="0">
                <a:solidFill>
                  <a:srgbClr val="39475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Market Target)</a:t>
            </a:r>
            <a:r>
              <a:rPr lang="en-US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/>
            </a:r>
            <a:br>
              <a:rPr lang="en-US" b="1" dirty="0">
                <a:latin typeface="Ekkamai Standard" panose="02000506000000020003" pitchFamily="2" charset="0"/>
                <a:cs typeface="Ekkamai Standard" panose="02000506000000020003" pitchFamily="2" charset="0"/>
              </a:rPr>
            </a:b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450368" y="971069"/>
            <a:ext cx="8187447" cy="862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สามารถแบ่งกลุ่มลูกถ้าได้ </a:t>
            </a:r>
            <a:r>
              <a:rPr lang="en-US" sz="3600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 </a:t>
            </a:r>
            <a:r>
              <a:rPr lang="th-TH" sz="3600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ประเภท คือ </a:t>
            </a:r>
            <a:endParaRPr lang="en-US" sz="3600" b="1" dirty="0">
              <a:solidFill>
                <a:schemeClr val="bg2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600" b="1" u="sng" dirty="0" smtClean="0">
              <a:solidFill>
                <a:schemeClr val="bg2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</a:t>
            </a:r>
            <a:r>
              <a:rPr lang="en-US" sz="4000" b="1" u="sng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</a:t>
            </a:r>
            <a:r>
              <a:rPr lang="th-TH" sz="4000" b="1" u="sng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.กลุ่มลูกค้าเป้าหมายหลัก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ซึ่งจะมีเปอร์เซ็นที่เลือกซื้อมากกว่า 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10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% </a:t>
            </a:r>
            <a:r>
              <a:rPr lang="th-TH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ซึ่ง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ได้แก่ กางเกงยีนส์ยี่ห้อ 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MC jeans,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Levi 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‘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s jeans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และ 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Lee </a:t>
            </a:r>
            <a:r>
              <a:rPr lang="en-US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jeans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4000" b="1" u="sng" dirty="0">
              <a:solidFill>
                <a:schemeClr val="bg2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4000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</a:t>
            </a:r>
            <a:r>
              <a:rPr lang="en-US" sz="4000" b="1" u="sng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</a:t>
            </a:r>
            <a:r>
              <a:rPr lang="th-TH" sz="4000" b="1" u="sng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 กลุ่มลูกค้าเป้าหมายรอง 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ซึ่งจะมีเปอร์เซ็นที่เลือกซื้อต่ำกว่า 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10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% </a:t>
            </a:r>
            <a:r>
              <a:rPr lang="th-TH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ได้แก่ กลุ่มยีนส์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ยี่ห้อ 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Gasoline, Hara Jeans, Wrangler Jeans, CPS, </a:t>
            </a:r>
            <a:r>
              <a:rPr lang="en-US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CCOO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 </a:t>
            </a:r>
            <a:r>
              <a:rPr lang="en-US" b="1" dirty="0" err="1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Uniqlo</a:t>
            </a:r>
            <a:r>
              <a:rPr lang="en-US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 Simple &amp; Raw, Nudie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และกางเกงยีนส์ยี่ห้ออื่นๆ (</a:t>
            </a:r>
            <a:r>
              <a:rPr lang="th-TH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เช่</a:t>
            </a:r>
            <a:r>
              <a:rPr lang="th-TH" b="1" dirty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น</a:t>
            </a:r>
            <a:r>
              <a:rPr lang="en-US" b="1" dirty="0" err="1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Momotaro</a:t>
            </a:r>
            <a:r>
              <a:rPr lang="en-US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 Portland</a:t>
            </a:r>
            <a:r>
              <a:rPr lang="th-TH" b="1" dirty="0" smtClean="0">
                <a:solidFill>
                  <a:schemeClr val="bg2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)</a:t>
            </a:r>
            <a:endParaRPr lang="en-US" sz="2000" b="1" dirty="0">
              <a:solidFill>
                <a:schemeClr val="bg2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33537" y="9475802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rgbClr val="000F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rgbClr val="000F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rgbClr val="000F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rgbClr val="000F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rgbClr val="000F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rgbClr val="000F2E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rgbClr val="000F2E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rgbClr val="000F2E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17</a:t>
            </a:fld>
            <a:endParaRPr lang="ja-JP" altLang="en-US" sz="280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37392" y="349136"/>
            <a:ext cx="9160333" cy="325460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th-TH" sz="6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การวางตำแหน่งของสินค้า</a:t>
            </a:r>
          </a:p>
          <a:p>
            <a:pPr algn="l"/>
            <a:r>
              <a:rPr lang="th-TH" sz="5400" b="1" dirty="0" smtClean="0">
                <a:solidFill>
                  <a:srgbClr val="44495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sz="5400" b="1" dirty="0" smtClean="0">
                <a:solidFill>
                  <a:srgbClr val="444950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market positioning)</a:t>
            </a:r>
            <a:endParaRPr lang="th-TH" sz="5400" b="1" dirty="0" smtClean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/>
            <a:r>
              <a:rPr lang="th-TH" sz="6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315029" y="1875607"/>
            <a:ext cx="107554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sz="4000" b="1" dirty="0" smtClean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การ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กำหนดผังแสดงตำแหน่งผลิตภัณฑ์กางเกงยีนส์ และคู่แข่งขันในตลาดแสดงตามผังตำแหน่งผลิตภัณฑ์ แสดงตามผังตำแหน่งผลิตภัณฑ์</a:t>
            </a:r>
            <a:endParaRPr lang="th-TH" sz="4000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39173" y="3603738"/>
            <a:ext cx="54541" cy="6046448"/>
          </a:xfrm>
          <a:prstGeom prst="line">
            <a:avLst/>
          </a:prstGeom>
          <a:ln w="38100">
            <a:solidFill>
              <a:srgbClr val="394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66043" y="6540167"/>
            <a:ext cx="7108486" cy="0"/>
          </a:xfrm>
          <a:prstGeom prst="line">
            <a:avLst/>
          </a:prstGeom>
          <a:ln w="38100">
            <a:solidFill>
              <a:srgbClr val="394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151245" y="2786516"/>
            <a:ext cx="2775856" cy="82600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th-TH" sz="5400" dirty="0" smtClean="0">
                <a:solidFill>
                  <a:srgbClr val="39475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ราคาสูง</a:t>
            </a:r>
            <a:endParaRPr kumimoji="1" lang="th-TH" sz="5400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78515" y="9045679"/>
            <a:ext cx="2775856" cy="82600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th-TH" sz="5400" dirty="0" smtClean="0">
                <a:solidFill>
                  <a:srgbClr val="39475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ราคาต่ำ</a:t>
            </a:r>
            <a:endParaRPr kumimoji="1" lang="th-TH" sz="5400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-733505" y="6176151"/>
            <a:ext cx="3336245" cy="82600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th-TH" sz="2800" b="1" dirty="0" smtClean="0">
                <a:solidFill>
                  <a:srgbClr val="39475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ความหลากหลายสูง</a:t>
            </a:r>
            <a:endParaRPr kumimoji="1" lang="th-TH" sz="2800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 rot="5400000">
            <a:off x="6806407" y="6127165"/>
            <a:ext cx="3336245" cy="82600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th-TH" sz="2800" b="1" dirty="0" smtClean="0">
                <a:solidFill>
                  <a:srgbClr val="39475B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ความหลากหลายต่ำ</a:t>
            </a:r>
            <a:endParaRPr kumimoji="1" lang="th-TH" sz="2800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55972" y="5400245"/>
            <a:ext cx="663915" cy="702129"/>
          </a:xfrm>
          <a:prstGeom prst="triangl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27" name="Isosceles Triangle 26"/>
          <p:cNvSpPr/>
          <p:nvPr/>
        </p:nvSpPr>
        <p:spPr>
          <a:xfrm>
            <a:off x="1643631" y="3833529"/>
            <a:ext cx="663915" cy="702129"/>
          </a:xfrm>
          <a:prstGeom prst="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28" name="Isosceles Triangle 27"/>
          <p:cNvSpPr/>
          <p:nvPr/>
        </p:nvSpPr>
        <p:spPr>
          <a:xfrm>
            <a:off x="3526887" y="3833529"/>
            <a:ext cx="663915" cy="702129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29" name="Isosceles Triangle 28"/>
          <p:cNvSpPr/>
          <p:nvPr/>
        </p:nvSpPr>
        <p:spPr>
          <a:xfrm>
            <a:off x="2915332" y="4725279"/>
            <a:ext cx="663915" cy="702129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0" name="Isosceles Triangle 29"/>
          <p:cNvSpPr/>
          <p:nvPr/>
        </p:nvSpPr>
        <p:spPr>
          <a:xfrm>
            <a:off x="6955972" y="7820414"/>
            <a:ext cx="663915" cy="702129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1" name="Isosceles Triangle 30"/>
          <p:cNvSpPr/>
          <p:nvPr/>
        </p:nvSpPr>
        <p:spPr>
          <a:xfrm>
            <a:off x="5187127" y="6825561"/>
            <a:ext cx="663915" cy="702129"/>
          </a:xfrm>
          <a:prstGeom prst="triangle">
            <a:avLst/>
          </a:prstGeom>
          <a:solidFill>
            <a:srgbClr val="0F1217"/>
          </a:solidFill>
          <a:ln>
            <a:solidFill>
              <a:srgbClr val="0F1217"/>
            </a:solidFill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2" name="Isosceles Triangle 31"/>
          <p:cNvSpPr/>
          <p:nvPr/>
        </p:nvSpPr>
        <p:spPr>
          <a:xfrm>
            <a:off x="10080397" y="4255563"/>
            <a:ext cx="663915" cy="702129"/>
          </a:xfrm>
          <a:prstGeom prst="triangl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3" name="Isosceles Triangle 32"/>
          <p:cNvSpPr/>
          <p:nvPr/>
        </p:nvSpPr>
        <p:spPr>
          <a:xfrm>
            <a:off x="10070510" y="5113006"/>
            <a:ext cx="663915" cy="702129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4" name="Isosceles Triangle 33"/>
          <p:cNvSpPr/>
          <p:nvPr/>
        </p:nvSpPr>
        <p:spPr>
          <a:xfrm>
            <a:off x="10042242" y="6132918"/>
            <a:ext cx="663915" cy="702129"/>
          </a:xfrm>
          <a:prstGeom prst="triangl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5" name="Isosceles Triangle 34"/>
          <p:cNvSpPr/>
          <p:nvPr/>
        </p:nvSpPr>
        <p:spPr>
          <a:xfrm>
            <a:off x="10070510" y="7014623"/>
            <a:ext cx="663915" cy="702129"/>
          </a:xfrm>
          <a:prstGeom prst="triangl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6" name="Isosceles Triangle 35"/>
          <p:cNvSpPr/>
          <p:nvPr/>
        </p:nvSpPr>
        <p:spPr>
          <a:xfrm>
            <a:off x="10080397" y="7981894"/>
            <a:ext cx="663915" cy="702129"/>
          </a:xfrm>
          <a:prstGeom prst="triangle">
            <a:avLst/>
          </a:prstGeom>
          <a:solidFill>
            <a:srgbClr val="0F1217"/>
          </a:solidFill>
          <a:ln>
            <a:solidFill>
              <a:srgbClr val="0F1217"/>
            </a:solidFill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7" name="Isosceles Triangle 36"/>
          <p:cNvSpPr/>
          <p:nvPr/>
        </p:nvSpPr>
        <p:spPr>
          <a:xfrm>
            <a:off x="10042241" y="8916240"/>
            <a:ext cx="663915" cy="702129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8" name="TextBox 37"/>
          <p:cNvSpPr txBox="1"/>
          <p:nvPr/>
        </p:nvSpPr>
        <p:spPr>
          <a:xfrm>
            <a:off x="11225436" y="4314240"/>
            <a:ext cx="529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JEANS IN MOR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225432" y="5251019"/>
            <a:ext cx="529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ออนไลน์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85834" y="6187608"/>
            <a:ext cx="529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ห้างสรรพสินค้า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225433" y="7131977"/>
            <a:ext cx="529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ร้านค้าทั่วไป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225434" y="8104176"/>
            <a:ext cx="529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เปิดท้าย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225435" y="9065411"/>
            <a:ext cx="5290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ตลาดมอ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569">
            <a:off x="14388052" y="5539772"/>
            <a:ext cx="5334000" cy="44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2034452" y="2618123"/>
            <a:ext cx="5701812" cy="759789"/>
          </a:xfrm>
        </p:spPr>
        <p:txBody>
          <a:bodyPr/>
          <a:lstStyle/>
          <a:p>
            <a:r>
              <a:rPr lang="en-US" sz="6000" b="1" smtClean="0">
                <a:solidFill>
                  <a:srgbClr val="39475B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Liner Regression</a:t>
            </a:r>
            <a:endParaRPr lang="th-TH" sz="6000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63918" y="482486"/>
            <a:ext cx="16930008" cy="325460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th-TH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การวิเคราะห์ความต้องการ (</a:t>
            </a:r>
            <a:r>
              <a:rPr lang="en-US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Demand Analysis)</a:t>
            </a:r>
            <a:r>
              <a:rPr lang="th-TH" sz="6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17" y="1881186"/>
            <a:ext cx="10913336" cy="7281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9060" y="9295737"/>
            <a:ext cx="8573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ใช้ข้อมูลย้อนหลัง10ปี ตั้งแต่ปีพ.ศ.2552 ถึง พ.ศ.2561</a:t>
            </a:r>
            <a:endParaRPr lang="th-TH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4796" y="4095375"/>
            <a:ext cx="9144000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5400" b="1" dirty="0" smtClean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Period  Forecast</a:t>
            </a:r>
            <a:endParaRPr lang="en-US" sz="7200" b="1" dirty="0">
              <a:solidFill>
                <a:srgbClr val="39475B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2062     39995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4</a:t>
            </a:r>
            <a:endParaRPr lang="en-US" sz="5400" b="1" dirty="0">
              <a:solidFill>
                <a:srgbClr val="39475B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2063     40370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</a:t>
            </a:r>
            <a:endParaRPr lang="en-US" sz="5400" b="1" dirty="0">
              <a:solidFill>
                <a:srgbClr val="39475B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2064     40744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8</a:t>
            </a:r>
            <a:endParaRPr lang="en-US" sz="5400" b="1" dirty="0">
              <a:solidFill>
                <a:srgbClr val="39475B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6780" y="2676378"/>
            <a:ext cx="5701812" cy="759789"/>
          </a:xfrm>
        </p:spPr>
        <p:txBody>
          <a:bodyPr/>
          <a:lstStyle/>
          <a:p>
            <a:r>
              <a:rPr lang="en-US" sz="5400" b="1" dirty="0" smtClean="0">
                <a:solidFill>
                  <a:srgbClr val="39475B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Exponential Growth</a:t>
            </a:r>
            <a:endParaRPr lang="th-TH" sz="5400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63918" y="482486"/>
            <a:ext cx="16930008" cy="325460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th-TH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การวิเคราะห์ความต้องการ (</a:t>
            </a:r>
            <a:r>
              <a:rPr lang="en-US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Demand Analysis)</a:t>
            </a:r>
            <a:r>
              <a:rPr lang="th-TH" sz="6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968" y="2099238"/>
            <a:ext cx="10956582" cy="7310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1238" y="4085274"/>
            <a:ext cx="9144000" cy="51244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5400" dirty="0" smtClean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Period  </a:t>
            </a:r>
            <a:r>
              <a:rPr lang="en-US" sz="54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Forecast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2062     40044</a:t>
            </a:r>
            <a:r>
              <a:rPr lang="th-TH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5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2063     40444</a:t>
            </a:r>
            <a:r>
              <a:rPr lang="th-TH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8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2064     40849</a:t>
            </a:r>
            <a:r>
              <a:rPr lang="th-TH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4400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 </a:t>
            </a:r>
            <a:endParaRPr lang="en-US" sz="4400" dirty="0">
              <a:solidFill>
                <a:srgbClr val="39475B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9060" y="9557940"/>
            <a:ext cx="8573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ใช้ข้อมูลย้อนหลัง10ปี ตั้งแต่ปีพ.ศ.2552 ถึง พ.ศ.2561</a:t>
            </a:r>
            <a:endParaRPr lang="th-TH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2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6281" r="78781" b="78354"/>
          <a:stretch/>
        </p:blipFill>
        <p:spPr>
          <a:xfrm>
            <a:off x="1292770" y="1813034"/>
            <a:ext cx="6842235" cy="6731876"/>
          </a:xfrm>
          <a:prstGeom prst="ellipse">
            <a:avLst/>
          </a:prstGeom>
        </p:spPr>
      </p:pic>
      <p:sp>
        <p:nvSpPr>
          <p:cNvPr id="17" name="テキスト プレースホルダー 4"/>
          <p:cNvSpPr txBox="1">
            <a:spLocks/>
          </p:cNvSpPr>
          <p:nvPr/>
        </p:nvSpPr>
        <p:spPr>
          <a:xfrm>
            <a:off x="-281256" y="5693429"/>
            <a:ext cx="9994832" cy="1407886"/>
          </a:xfrm>
          <a:prstGeom prst="rect">
            <a:avLst/>
          </a:prstGeom>
        </p:spPr>
        <p:txBody>
          <a:bodyPr spcFirstLastPara="1" numCol="1" anchor="b">
            <a:prstTxWarp prst="textArchUp">
              <a:avLst/>
            </a:prstTxWarp>
            <a:noAutofit/>
          </a:bodyPr>
          <a:lstStyle>
            <a:lvl1pPr marL="0" indent="0" algn="l" defTabSz="1633027" rtl="0" eaLnBrk="1" latinLnBrk="0" hangingPunct="1">
              <a:lnSpc>
                <a:spcPts val="8800"/>
              </a:lnSpc>
              <a:spcBef>
                <a:spcPts val="0"/>
              </a:spcBef>
              <a:buFontTx/>
              <a:buNone/>
              <a:defRPr kumimoji="1" sz="8800" i="0" kern="120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400" b="1" i="1" dirty="0" smtClean="0">
                <a:latin typeface="Daniel Black" panose="020B0A00000000000000" pitchFamily="34" charset="0"/>
              </a:rPr>
              <a:t>Jeans in </a:t>
            </a:r>
            <a:r>
              <a:rPr lang="en-US" altLang="ja-JP" sz="5400" b="1" i="1" dirty="0" err="1" smtClean="0">
                <a:latin typeface="Daniel Black" panose="020B0A00000000000000" pitchFamily="34" charset="0"/>
              </a:rPr>
              <a:t>mor</a:t>
            </a:r>
            <a:r>
              <a:rPr lang="en-US" altLang="ja-JP" sz="5400" b="1" i="1" dirty="0" smtClean="0">
                <a:latin typeface="Daniel Black" panose="020B0A00000000000000" pitchFamily="34" charset="0"/>
              </a:rPr>
              <a:t>™</a:t>
            </a:r>
          </a:p>
          <a:p>
            <a:pPr algn="ctr">
              <a:lnSpc>
                <a:spcPct val="100000"/>
              </a:lnSpc>
            </a:pPr>
            <a:r>
              <a:rPr lang="en-US" altLang="ja-JP" sz="2400" b="1" i="1" dirty="0" smtClean="0">
                <a:latin typeface="Daniel Black" panose="020B0A00000000000000" pitchFamily="34" charset="0"/>
              </a:rPr>
              <a:t>- Since 2018 -</a:t>
            </a:r>
            <a:endParaRPr lang="ja-JP" altLang="en-US" sz="2400" b="1" i="1" dirty="0">
              <a:latin typeface="Daniel Black" panose="020B0A00000000000000" pitchFamily="34" charset="0"/>
            </a:endParaRPr>
          </a:p>
        </p:txBody>
      </p:sp>
      <p:sp>
        <p:nvSpPr>
          <p:cNvPr id="18" name="テキスト プレースホルダー 4"/>
          <p:cNvSpPr txBox="1">
            <a:spLocks/>
          </p:cNvSpPr>
          <p:nvPr/>
        </p:nvSpPr>
        <p:spPr>
          <a:xfrm>
            <a:off x="7787689" y="3395644"/>
            <a:ext cx="9994832" cy="1407886"/>
          </a:xfrm>
          <a:prstGeom prst="rect">
            <a:avLst/>
          </a:prstGeom>
        </p:spPr>
        <p:txBody>
          <a:bodyPr spcFirstLastPara="1" numCol="1" anchor="b">
            <a:prstTxWarp prst="textArchUp">
              <a:avLst/>
            </a:prstTxWarp>
            <a:noAutofit/>
          </a:bodyPr>
          <a:lstStyle>
            <a:lvl1pPr marL="0" indent="0" algn="l" defTabSz="1633027" rtl="0" eaLnBrk="1" latinLnBrk="0" hangingPunct="1">
              <a:lnSpc>
                <a:spcPts val="8800"/>
              </a:lnSpc>
              <a:spcBef>
                <a:spcPts val="0"/>
              </a:spcBef>
              <a:buFontTx/>
              <a:buNone/>
              <a:defRPr kumimoji="1" sz="8800" i="0" kern="120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b="1" i="1" dirty="0" smtClean="0">
                <a:latin typeface="Daniel Black" panose="020B0A00000000000000" pitchFamily="34" charset="0"/>
              </a:rPr>
              <a:t>“Jeans in </a:t>
            </a:r>
            <a:r>
              <a:rPr lang="en-US" altLang="ja-JP" b="1" i="1" dirty="0" err="1" smtClean="0">
                <a:latin typeface="Daniel Black" panose="020B0A00000000000000" pitchFamily="34" charset="0"/>
              </a:rPr>
              <a:t>mor</a:t>
            </a:r>
            <a:r>
              <a:rPr lang="en-US" altLang="ja-JP" b="1" i="1" dirty="0" smtClean="0">
                <a:latin typeface="Daniel Black" panose="020B0A00000000000000" pitchFamily="34" charset="0"/>
              </a:rPr>
              <a:t>™”</a:t>
            </a:r>
          </a:p>
          <a:p>
            <a:pPr algn="ctr">
              <a:lnSpc>
                <a:spcPct val="100000"/>
              </a:lnSpc>
            </a:pPr>
            <a:r>
              <a:rPr lang="en-US" altLang="ja-JP" sz="4400" b="1" i="1" dirty="0" smtClean="0">
                <a:latin typeface="Daniel Black" panose="020B0A00000000000000" pitchFamily="34" charset="0"/>
              </a:rPr>
              <a:t>- Since 2018 -</a:t>
            </a:r>
            <a:endParaRPr lang="ja-JP" altLang="en-US" sz="4400" b="1" i="1" dirty="0">
              <a:latin typeface="Daniel Black" panose="020B0A00000000000000" pitchFamily="34" charset="0"/>
            </a:endParaRPr>
          </a:p>
        </p:txBody>
      </p:sp>
      <p:sp>
        <p:nvSpPr>
          <p:cNvPr id="19" name="テキスト プレースホルダー 6"/>
          <p:cNvSpPr txBox="1">
            <a:spLocks/>
          </p:cNvSpPr>
          <p:nvPr/>
        </p:nvSpPr>
        <p:spPr>
          <a:xfrm>
            <a:off x="10027695" y="4317656"/>
            <a:ext cx="7911962" cy="9583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kumimoji="1"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 smtClean="0">
                <a:latin typeface="Daniel Black" panose="020B0A00000000000000" pitchFamily="34" charset="0"/>
              </a:rPr>
              <a:t>Lung </a:t>
            </a:r>
            <a:r>
              <a:rPr lang="en-US" altLang="ja-JP" sz="3200" dirty="0" err="1" smtClean="0">
                <a:latin typeface="Daniel Black" panose="020B0A00000000000000" pitchFamily="34" charset="0"/>
              </a:rPr>
              <a:t>Mor</a:t>
            </a:r>
            <a:r>
              <a:rPr lang="en-US" altLang="ja-JP" sz="3200" dirty="0" smtClean="0">
                <a:latin typeface="Daniel Black" panose="020B0A00000000000000" pitchFamily="34" charset="0"/>
              </a:rPr>
              <a:t> </a:t>
            </a:r>
            <a:r>
              <a:rPr lang="en-US" altLang="ja-JP" sz="3200" dirty="0" err="1" smtClean="0">
                <a:latin typeface="Daniel Black" panose="020B0A00000000000000" pitchFamily="34" charset="0"/>
              </a:rPr>
              <a:t>Khonkaen</a:t>
            </a:r>
            <a:r>
              <a:rPr lang="en-US" altLang="ja-JP" sz="3200" dirty="0" smtClean="0">
                <a:latin typeface="Daniel Black" panose="020B0A00000000000000" pitchFamily="34" charset="0"/>
              </a:rPr>
              <a:t> University</a:t>
            </a:r>
            <a:endParaRPr lang="en-US" altLang="ja-JP" sz="3200" dirty="0">
              <a:latin typeface="Daniel Black" panose="020B0A00000000000000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09" y="4379211"/>
            <a:ext cx="1079086" cy="1079086"/>
          </a:xfrm>
          <a:prstGeom prst="rect">
            <a:avLst/>
          </a:prstGeom>
        </p:spPr>
      </p:pic>
      <p:sp>
        <p:nvSpPr>
          <p:cNvPr id="23" name="テキスト プレースホルダー 8"/>
          <p:cNvSpPr txBox="1">
            <a:spLocks/>
          </p:cNvSpPr>
          <p:nvPr/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kumimoji="1"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i="1" dirty="0" smtClean="0">
                <a:latin typeface="Daniel Black" panose="020B0A00000000000000" pitchFamily="34" charset="0"/>
              </a:rPr>
              <a:t>Jeans in </a:t>
            </a:r>
            <a:r>
              <a:rPr lang="en-US" altLang="ja-JP" i="1" dirty="0" err="1" smtClean="0">
                <a:latin typeface="Daniel Black" panose="020B0A00000000000000" pitchFamily="34" charset="0"/>
              </a:rPr>
              <a:t>mor</a:t>
            </a:r>
            <a:endParaRPr lang="ja-JP" altLang="en-US" i="1" dirty="0">
              <a:latin typeface="Daniel Black" panose="020B0A00000000000000" pitchFamily="34" charset="0"/>
            </a:endParaRPr>
          </a:p>
        </p:txBody>
      </p:sp>
      <p:sp>
        <p:nvSpPr>
          <p:cNvPr id="24" name="テキスト プレースホルダー 10"/>
          <p:cNvSpPr txBox="1">
            <a:spLocks/>
          </p:cNvSpPr>
          <p:nvPr/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kumimoji="1"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i="1" dirty="0" smtClean="0">
                <a:latin typeface="Daniel Black" panose="020B0A00000000000000" pitchFamily="34" charset="0"/>
              </a:rPr>
              <a:t>@</a:t>
            </a:r>
            <a:r>
              <a:rPr lang="en-US" altLang="ja-JP" b="1" i="1" dirty="0" err="1" smtClean="0">
                <a:latin typeface="Daniel Black" panose="020B0A00000000000000" pitchFamily="34" charset="0"/>
              </a:rPr>
              <a:t>Jeansinmor</a:t>
            </a:r>
            <a:endParaRPr lang="ja-JP" altLang="en-US" b="1" i="1" dirty="0">
              <a:latin typeface="Daniel Black" panose="020B0A00000000000000" pitchFamily="34" charset="0"/>
            </a:endParaRPr>
          </a:p>
        </p:txBody>
      </p:sp>
      <p:sp>
        <p:nvSpPr>
          <p:cNvPr id="25" name="テキスト プレースホルダー 12"/>
          <p:cNvSpPr txBox="1">
            <a:spLocks/>
          </p:cNvSpPr>
          <p:nvPr/>
        </p:nvSpPr>
        <p:spPr>
          <a:xfrm>
            <a:off x="9691176" y="7352920"/>
            <a:ext cx="3432516" cy="7708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kumimoji="1"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i="1" dirty="0" smtClean="0">
                <a:latin typeface="Daniel Black" panose="020B0A00000000000000" pitchFamily="34" charset="0"/>
              </a:rPr>
              <a:t>Jeansinmor@mail.com</a:t>
            </a:r>
            <a:endParaRPr lang="ja-JP" altLang="en-US" i="1" dirty="0">
              <a:latin typeface="Daniel Black" panose="020B0A00000000000000" pitchFamily="34" charset="0"/>
            </a:endParaRPr>
          </a:p>
        </p:txBody>
      </p:sp>
      <p:sp>
        <p:nvSpPr>
          <p:cNvPr id="26" name="テキスト プレースホルダー 14"/>
          <p:cNvSpPr txBox="1">
            <a:spLocks/>
          </p:cNvSpPr>
          <p:nvPr/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kumimoji="1"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i="1" dirty="0" smtClean="0">
                <a:latin typeface="Daniel Black" panose="020B0A00000000000000" pitchFamily="34" charset="0"/>
              </a:rPr>
              <a:t>+62158</a:t>
            </a:r>
            <a:r>
              <a:rPr lang="en-US" altLang="ja-JP" sz="2800" b="1" i="1" dirty="0" smtClean="0">
                <a:latin typeface="Daniel Black" panose="020B0A00000000000000" pitchFamily="34" charset="0"/>
              </a:rPr>
              <a:t>xxxx</a:t>
            </a:r>
            <a:endParaRPr lang="ja-JP" altLang="en-US" b="1" i="1" dirty="0">
              <a:latin typeface="Daniel Black" panose="020B0A00000000000000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878" y="6348196"/>
            <a:ext cx="652329" cy="646232"/>
          </a:xfrm>
          <a:prstGeom prst="rect">
            <a:avLst/>
          </a:prstGeom>
        </p:spPr>
      </p:pic>
      <p:sp>
        <p:nvSpPr>
          <p:cNvPr id="34" name="Picture Placeholder 33"/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7413" y="6432844"/>
            <a:ext cx="646232" cy="646232"/>
          </a:xfrm>
          <a:prstGeom prst="rect">
            <a:avLst/>
          </a:prstGeom>
        </p:spPr>
      </p:pic>
      <p:sp>
        <p:nvSpPr>
          <p:cNvPr id="39" name="Picture Placeholder 38"/>
          <p:cNvSpPr>
            <a:spLocks noGrp="1"/>
          </p:cNvSpPr>
          <p:nvPr>
            <p:ph type="pic" sz="quarter" idx="28"/>
          </p:nvPr>
        </p:nvSpPr>
        <p:spPr/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374" y="7338885"/>
            <a:ext cx="652329" cy="652329"/>
          </a:xfrm>
          <a:prstGeom prst="rect">
            <a:avLst/>
          </a:prstGeom>
        </p:spPr>
      </p:pic>
      <p:sp>
        <p:nvSpPr>
          <p:cNvPr id="44" name="Picture Placeholder 43"/>
          <p:cNvSpPr>
            <a:spLocks noGrp="1"/>
          </p:cNvSpPr>
          <p:nvPr>
            <p:ph type="pic" sz="quarter" idx="30"/>
          </p:nvPr>
        </p:nvSpPr>
        <p:spPr/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1728" y="7295078"/>
            <a:ext cx="646232" cy="65232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819838" y="2389523"/>
            <a:ext cx="5701812" cy="759789"/>
          </a:xfrm>
        </p:spPr>
        <p:txBody>
          <a:bodyPr/>
          <a:lstStyle/>
          <a:p>
            <a:r>
              <a:rPr lang="en-US" sz="6600" b="1" dirty="0" smtClean="0">
                <a:solidFill>
                  <a:srgbClr val="39475B"/>
                </a:solidFill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Quadratic</a:t>
            </a:r>
            <a:endParaRPr lang="th-TH" sz="6600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63918" y="482486"/>
            <a:ext cx="16930008" cy="325460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th-TH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การวิเคราะห์ความต้องการ (</a:t>
            </a:r>
            <a:r>
              <a:rPr lang="en-US" sz="6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Demand Analysis)</a:t>
            </a:r>
            <a:r>
              <a:rPr lang="th-TH" sz="6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09787"/>
            <a:ext cx="10654956" cy="7109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74588" y="4084207"/>
            <a:ext cx="9144000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5400" b="1" dirty="0" smtClean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Period  </a:t>
            </a:r>
            <a:r>
              <a:rPr lang="en-US" sz="54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Forecast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2062     39366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8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2063     39398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6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2064     39373</a:t>
            </a:r>
            <a:r>
              <a:rPr lang="th-TH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40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</a:t>
            </a:r>
            <a:endParaRPr lang="en-US" sz="4000" b="1" dirty="0">
              <a:solidFill>
                <a:srgbClr val="39475B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9060" y="9295737"/>
            <a:ext cx="8573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ใช้ข้อมูลย้อนหลัง10ปี ตั้งแต่ปีพ.ศ.2552 ถึง พ.ศ.2561</a:t>
            </a:r>
            <a:endParaRPr lang="th-TH" b="1" dirty="0">
              <a:solidFill>
                <a:srgbClr val="39475B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1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7200" b="1" dirty="0"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การวิเคราะห์ขนาดของตลาด</a:t>
            </a:r>
            <a:endParaRPr lang="th-TH" sz="72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21</a:t>
            </a:fld>
            <a:endParaRPr lang="ja-JP" alt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(Market size)</a:t>
            </a:r>
            <a:endParaRPr lang="th-TH" sz="32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4556" y="3221544"/>
            <a:ext cx="1605241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dirty="0" smtClean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จาก</a:t>
            </a:r>
            <a:r>
              <a:rPr lang="th-TH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การสำรวจโดยใช้แบบสอบถาม ให้แก่กลุ่มตัวอย่าง </a:t>
            </a:r>
            <a:r>
              <a:rPr lang="en-US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396 </a:t>
            </a:r>
            <a:r>
              <a:rPr lang="th-TH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คน โดยคิดจากประชากรเป้าหมายหลักซึ่งเป็น</a:t>
            </a:r>
            <a:r>
              <a:rPr lang="th-TH" sz="4400" dirty="0" smtClean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นักศึกษามหาวิทยาลัยขอนแก่น</a:t>
            </a:r>
            <a:r>
              <a:rPr lang="th-TH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จำนวน </a:t>
            </a:r>
            <a:r>
              <a:rPr lang="en-US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39,506 </a:t>
            </a:r>
            <a:r>
              <a:rPr lang="th-TH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คน โดยมีค่าความเชื่อมั่น </a:t>
            </a:r>
            <a:r>
              <a:rPr lang="en-US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95</a:t>
            </a:r>
            <a:r>
              <a:rPr lang="th-TH" sz="44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เปอร์เซ็น ผลจากการสำรวจทำให้สามารถกำหนดขนาดของตลาดธุรกิจจำหน่ายกางเกงยีนส์ ได้</a:t>
            </a:r>
            <a:r>
              <a:rPr lang="th-TH" sz="4400" dirty="0" smtClean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ดังหน้าต่อไป</a:t>
            </a:r>
            <a:endParaRPr lang="th-TH" sz="4400" dirty="0">
              <a:solidFill>
                <a:schemeClr val="bg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5825" y="2540038"/>
            <a:ext cx="8208335" cy="591853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7200" b="1" dirty="0"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การวิเคราะห์ขนาดของตลาด</a:t>
            </a:r>
            <a:endParaRPr lang="th-TH" sz="72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22</a:t>
            </a:fld>
            <a:endParaRPr lang="ja-JP" alt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(Market size)</a:t>
            </a:r>
            <a:endParaRPr lang="th-TH" sz="32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44173" y="2776473"/>
            <a:ext cx="7819431" cy="5442580"/>
          </a:xfrm>
          <a:prstGeom prst="rect">
            <a:avLst/>
          </a:prstGeom>
          <a:ln w="19050">
            <a:solidFill>
              <a:schemeClr val="bg1"/>
            </a:solidFill>
            <a:prstDash val="lg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 smtClean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ผล</a:t>
            </a:r>
            <a:r>
              <a:rPr lang="th-TH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จากการสำรวจทำให้สามารถกำหนดขนาดของตลาดธุรกิจจำหน่ายกางเกงยีนส์ ได้</a:t>
            </a:r>
            <a:r>
              <a:rPr lang="th-TH" sz="3600" b="1" dirty="0" smtClean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ดังนี้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</a:t>
            </a:r>
            <a:r>
              <a:rPr lang="en-US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</a:t>
            </a:r>
            <a:r>
              <a:rPr lang="th-TH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.กลุ่มคนที่สนใจซื้อกางเกงยีนส์ เป็นกลุ่มที่มีแนวโน้มจะซื้อกางเกง</a:t>
            </a:r>
            <a:r>
              <a:rPr lang="th-TH" sz="3600" b="1" dirty="0" smtClean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ยีนส์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</a:t>
            </a:r>
            <a:r>
              <a:rPr lang="en-US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</a:t>
            </a:r>
            <a:r>
              <a:rPr lang="th-TH" sz="36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.กลุ่มคนที่ไม่สนใจซื้อกางเกงยีนส์ เป็นกลุ่มที่มีแนวโน้มจะไม่ซื้อกางเกงยีนส์</a:t>
            </a:r>
            <a:endParaRPr lang="en-US" sz="2400" b="1" dirty="0">
              <a:solidFill>
                <a:schemeClr val="bg1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575334449"/>
              </p:ext>
            </p:extLst>
          </p:nvPr>
        </p:nvGraphicFramePr>
        <p:xfrm>
          <a:off x="-3318556" y="1933576"/>
          <a:ext cx="16524515" cy="670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145291" y="8810343"/>
            <a:ext cx="16718869" cy="1097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จากกราฟ จะเห็นว่ากลุ่มคนที่สนใจซื้อกางเกงยีนส์มีประมาณ </a:t>
            </a:r>
            <a:r>
              <a:rPr lang="en-US" b="1" dirty="0">
                <a:solidFill>
                  <a:srgbClr val="080234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99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% จากประชากรทั้งหมด </a:t>
            </a:r>
            <a:r>
              <a:rPr lang="en-US" b="1" dirty="0">
                <a:solidFill>
                  <a:srgbClr val="080234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39,506 </a:t>
            </a:r>
            <a:r>
              <a:rPr lang="th-TH" b="1" dirty="0">
                <a:solidFill>
                  <a:srgbClr val="080234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คน สามารถคิดเป็นจำนวนประชากรที่สนใจซื้อกางเกงยีนส์ได้ดังนี้ 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99x39,506 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= 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39,103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0388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คน </a:t>
            </a:r>
            <a:endParaRPr lang="en-US" sz="2000" b="1" dirty="0">
              <a:solidFill>
                <a:srgbClr val="C00000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3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Graphic spid="15" grpId="0">
        <p:bldAsOne/>
      </p:bldGraphic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15400"/>
            <a:ext cx="18291175" cy="13716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th-TH" sz="7200" b="1" dirty="0" smtClean="0">
                <a:effectLst/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การวิเคราะห์ขนาดของตลาด</a:t>
            </a:r>
            <a:endParaRPr lang="th-TH" sz="72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894556" y="1297491"/>
            <a:ext cx="16502062" cy="647693"/>
          </a:xfrm>
          <a:prstGeom prst="rect">
            <a:avLst/>
          </a:prstGeom>
        </p:spPr>
        <p:txBody>
          <a:bodyPr/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(Market size)</a:t>
            </a:r>
            <a:endParaRPr lang="th-TH" sz="32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1985" y="2450880"/>
            <a:ext cx="86541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ซึ่งในประชากรทั้งหมดที่สนใจซื้อกางเกงยีนส์จะมีความถี่ในการซื้อกางเกงยีนส์ต่อปีแสดงดังกราฟ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graphicFrame>
        <p:nvGraphicFramePr>
          <p:cNvPr id="7" name="Chart 6" descr="ฟหกฟหดหด&#10;"/>
          <p:cNvGraphicFramePr/>
          <p:nvPr>
            <p:extLst>
              <p:ext uri="{D42A27DB-BD31-4B8C-83A1-F6EECF244321}">
                <p14:modId xmlns:p14="http://schemas.microsoft.com/office/powerpoint/2010/main" val="2259997432"/>
              </p:ext>
            </p:extLst>
          </p:nvPr>
        </p:nvGraphicFramePr>
        <p:xfrm>
          <a:off x="7168243" y="2108469"/>
          <a:ext cx="11559044" cy="7884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/>
          <p:cNvSpPr/>
          <p:nvPr/>
        </p:nvSpPr>
        <p:spPr>
          <a:xfrm>
            <a:off x="1191985" y="4059562"/>
            <a:ext cx="76452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b="1" dirty="0" smtClean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จาก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กราฟ ซึ่งแสดงความถี่ในการซื้อ พบว่าคนส่วนใหญ่จะซื้อ </a:t>
            </a:r>
            <a:r>
              <a:rPr lang="en-US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 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ครั้งต่อปี รองลงมาคือ </a:t>
            </a:r>
            <a:r>
              <a:rPr lang="en-US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 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ครั้งต่อปี และ </a:t>
            </a:r>
            <a:r>
              <a:rPr lang="en-US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 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ครั้งต่อปี</a:t>
            </a:r>
            <a:r>
              <a:rPr lang="en-US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 6 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ครั้งต่อปี</a:t>
            </a:r>
            <a:r>
              <a:rPr lang="en-US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 4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ครั้งต่อปี และ </a:t>
            </a:r>
            <a:r>
              <a:rPr lang="en-US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5 </a:t>
            </a:r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ครั้งต่อปี ตามลำดับ 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875089"/>
                <a:ext cx="18026743" cy="4158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h-TH" b="1" dirty="0" smtClean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	ซึ่งสามารถคิด 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market size 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ได้จากสูตรต่อไปนี้</a:t>
                </a:r>
                <a:endParaRPr lang="en-US" b="1" dirty="0">
                  <a:solidFill>
                    <a:schemeClr val="bg1"/>
                  </a:solidFill>
                  <a:effectLst/>
                  <a:latin typeface="Ekkamai Standard" panose="02000506000000020003" pitchFamily="2" charset="0"/>
                  <a:ea typeface="Calibri" panose="020F0502020204030204" pitchFamily="34" charset="0"/>
                  <a:cs typeface="Ekkamai Standard" panose="02000506000000020003" pitchFamily="2" charset="0"/>
                </a:endParaRPr>
              </a:p>
              <a:p>
                <a:pPr indent="45720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 smtClean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			Market 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size 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naryPr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ngsana New" panose="02020603050405020304" pitchFamily="18" charset="-34"/>
                          </a:rPr>
                          <m:t>𝒊</m:t>
                        </m:r>
                        <m:r>
                          <a:rPr lang="th-TH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ngsana New" panose="02020603050405020304" pitchFamily="18" charset="-34"/>
                          </a:rPr>
                          <m:t>=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  <m:t>𝟔</m:t>
                        </m:r>
                      </m:sup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 panose="02020603050405020304" pitchFamily="18" charset="-34"/>
                          </a:rPr>
                          <m:t>𝑵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×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 panose="02020603050405020304" pitchFamily="18" charset="-34"/>
                          </a:rPr>
                          <m:t>𝑰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ngsana New" panose="02020603050405020304" pitchFamily="18" charset="-34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ngsana New" panose="02020603050405020304" pitchFamily="18" charset="-34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th-TH" b="1" dirty="0">
                    <a:solidFill>
                      <a:schemeClr val="bg1"/>
                    </a:solidFill>
                    <a:effectLst/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.......................................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(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1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)</a:t>
                </a:r>
                <a:endParaRPr lang="en-US" b="1" dirty="0">
                  <a:solidFill>
                    <a:schemeClr val="bg1"/>
                  </a:solidFill>
                  <a:effectLst/>
                  <a:latin typeface="Ekkamai Standard" panose="02000506000000020003" pitchFamily="2" charset="0"/>
                  <a:ea typeface="Calibri" panose="020F0502020204030204" pitchFamily="34" charset="0"/>
                  <a:cs typeface="Ekkamai Standard" panose="02000506000000020003" pitchFamily="2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	N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	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= ประชากรนักศึกษามหาลัยของแก่นที่สนใจซื้อกางเกงยีนส์ ซึ่งมีค่าเท่ากับ 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39,103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.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0388</a:t>
                </a:r>
                <a:endParaRPr lang="en-US" b="1" dirty="0">
                  <a:solidFill>
                    <a:schemeClr val="bg1"/>
                  </a:solidFill>
                  <a:effectLst/>
                  <a:latin typeface="Ekkamai Standard" panose="02000506000000020003" pitchFamily="2" charset="0"/>
                  <a:ea typeface="Calibri" panose="020F0502020204030204" pitchFamily="34" charset="0"/>
                  <a:cs typeface="Ekkamai Standard" panose="02000506000000020003" pitchFamily="2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h-TH" b="1" dirty="0">
                    <a:solidFill>
                      <a:schemeClr val="bg1"/>
                    </a:solidFill>
                    <a:effectLst/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	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I	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= จำนวนที่ซื้อครั้งต่อปี </a:t>
                </a:r>
                <a:endParaRPr lang="en-US" b="1" dirty="0">
                  <a:solidFill>
                    <a:schemeClr val="bg1"/>
                  </a:solidFill>
                  <a:effectLst/>
                  <a:latin typeface="Ekkamai Standard" panose="02000506000000020003" pitchFamily="2" charset="0"/>
                  <a:ea typeface="Calibri" panose="020F0502020204030204" pitchFamily="34" charset="0"/>
                  <a:cs typeface="Ekkamai Standard" panose="02000506000000020003" pitchFamily="2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Calibri" panose="020F0502020204030204" pitchFamily="34" charset="0"/>
                    <a:cs typeface="Ekkamai Standard" panose="02000506000000020003" pitchFamily="2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 panose="02020603050405020304" pitchFamily="18" charset="-34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 panose="02020603050405020304" pitchFamily="18" charset="-34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	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= สัดส่วนที่ซื้อ </a:t>
                </a:r>
                <a:r>
                  <a:rPr lang="en-US" b="1" dirty="0" err="1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i</a:t>
                </a:r>
                <a:r>
                  <a:rPr lang="en-US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 </a:t>
                </a:r>
                <a:r>
                  <a:rPr lang="th-TH" b="1" dirty="0">
                    <a:solidFill>
                      <a:schemeClr val="bg1"/>
                    </a:solidFill>
                    <a:latin typeface="Ekkamai Standard" panose="02000506000000020003" pitchFamily="2" charset="0"/>
                    <a:ea typeface="Times New Roman" panose="02020603050405020304" pitchFamily="18" charset="0"/>
                    <a:cs typeface="Ekkamai Standard" panose="02000506000000020003" pitchFamily="2" charset="0"/>
                  </a:rPr>
                  <a:t>ครั้งต่อปี</a:t>
                </a:r>
                <a:endParaRPr lang="en-US" b="1" dirty="0">
                  <a:solidFill>
                    <a:schemeClr val="bg1"/>
                  </a:solidFill>
                  <a:effectLst/>
                  <a:latin typeface="Ekkamai Standard" panose="02000506000000020003" pitchFamily="2" charset="0"/>
                  <a:ea typeface="Calibri" panose="020F0502020204030204" pitchFamily="34" charset="0"/>
                  <a:cs typeface="Ekkamai Standard" panose="02000506000000020003" pitchFamily="2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5089"/>
                <a:ext cx="18026743" cy="4158061"/>
              </a:xfrm>
              <a:prstGeom prst="rect">
                <a:avLst/>
              </a:prstGeom>
              <a:blipFill>
                <a:blip r:embed="rId2"/>
                <a:stretch>
                  <a:fillRect b="-366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5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8" y="2738438"/>
            <a:ext cx="1905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0" y="2725738"/>
            <a:ext cx="1905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80346"/>
              </p:ext>
            </p:extLst>
          </p:nvPr>
        </p:nvGraphicFramePr>
        <p:xfrm>
          <a:off x="7527471" y="3582320"/>
          <a:ext cx="9944101" cy="6544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3929">
                  <a:extLst>
                    <a:ext uri="{9D8B030D-6E8A-4147-A177-3AD203B41FA5}">
                      <a16:colId xmlns:a16="http://schemas.microsoft.com/office/drawing/2014/main" xmlns="" val="67724083"/>
                    </a:ext>
                  </a:extLst>
                </a:gridCol>
                <a:gridCol w="3796789">
                  <a:extLst>
                    <a:ext uri="{9D8B030D-6E8A-4147-A177-3AD203B41FA5}">
                      <a16:colId xmlns:a16="http://schemas.microsoft.com/office/drawing/2014/main" xmlns="" val="1164913074"/>
                    </a:ext>
                  </a:extLst>
                </a:gridCol>
                <a:gridCol w="2473383">
                  <a:extLst>
                    <a:ext uri="{9D8B030D-6E8A-4147-A177-3AD203B41FA5}">
                      <a16:colId xmlns:a16="http://schemas.microsoft.com/office/drawing/2014/main" xmlns="" val="1734762905"/>
                    </a:ext>
                  </a:extLst>
                </a:gridCol>
              </a:tblGrid>
              <a:tr h="8916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จำนวนที่ซื้อครั้งต่อปี </a:t>
                      </a:r>
                      <a:r>
                        <a:rPr lang="en-US" sz="3200" b="1" dirty="0" err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i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สัดส่วนที่ซื้อ </a:t>
                      </a:r>
                      <a:r>
                        <a:rPr lang="en-US" sz="3200" b="1" dirty="0" err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i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 </a:t>
                      </a: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ครั้งต่อปี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3200" b="1" kern="1200" dirty="0" smtClean="0">
                          <a:solidFill>
                            <a:schemeClr val="lt1"/>
                          </a:solidFill>
                          <a:effectLst/>
                          <a:latin typeface="Ekkamai Standard" panose="02000506000000020003" pitchFamily="2" charset="0"/>
                          <a:ea typeface="+mn-ea"/>
                          <a:cs typeface="Ekkamai Standard" panose="02000506000000020003" pitchFamily="2" charset="0"/>
                        </a:rPr>
                        <a:t>N</a:t>
                      </a:r>
                      <a:r>
                        <a:rPr kumimoji="1" lang="th-TH" sz="3200" b="1" kern="1200" dirty="0" smtClean="0">
                          <a:solidFill>
                            <a:schemeClr val="lt1"/>
                          </a:solidFill>
                          <a:effectLst/>
                          <a:latin typeface="Ekkamai Standard" panose="02000506000000020003" pitchFamily="2" charset="0"/>
                          <a:ea typeface="+mn-ea"/>
                          <a:cs typeface="Ekkamai Standard" panose="02000506000000020003" pitchFamily="2" charset="0"/>
                        </a:rPr>
                        <a:t>*</a:t>
                      </a:r>
                      <a:r>
                        <a:rPr kumimoji="1" lang="en-US" sz="3200" b="1" kern="1200" dirty="0" err="1" smtClean="0">
                          <a:solidFill>
                            <a:schemeClr val="lt1"/>
                          </a:solidFill>
                          <a:effectLst/>
                          <a:latin typeface="Ekkamai Standard" panose="02000506000000020003" pitchFamily="2" charset="0"/>
                          <a:ea typeface="+mn-ea"/>
                          <a:cs typeface="Ekkamai Standard" panose="02000506000000020003" pitchFamily="2" charset="0"/>
                        </a:rPr>
                        <a:t>i</a:t>
                      </a:r>
                      <a:r>
                        <a:rPr kumimoji="1" lang="th-TH" sz="3200" b="1" kern="1200" dirty="0" smtClean="0">
                          <a:solidFill>
                            <a:schemeClr val="lt1"/>
                          </a:solidFill>
                          <a:effectLst/>
                          <a:latin typeface="Ekkamai Standard" panose="02000506000000020003" pitchFamily="2" charset="0"/>
                          <a:ea typeface="+mn-ea"/>
                          <a:cs typeface="Ekkamai Standard" panose="02000506000000020003" pitchFamily="2" charset="0"/>
                        </a:rPr>
                        <a:t>*</a:t>
                      </a:r>
                      <a:r>
                        <a:rPr kumimoji="1" lang="en-US" sz="3200" b="1" kern="1200" dirty="0" smtClean="0">
                          <a:solidFill>
                            <a:schemeClr val="lt1"/>
                          </a:solidFill>
                          <a:effectLst/>
                          <a:latin typeface="Ekkamai Standard" panose="02000506000000020003" pitchFamily="2" charset="0"/>
                          <a:ea typeface="+mn-ea"/>
                          <a:cs typeface="Ekkamai Standard" panose="02000506000000020003" pitchFamily="2" charset="0"/>
                        </a:rPr>
                        <a:t>Ai</a:t>
                      </a:r>
                      <a:endParaRPr lang="th-TH" sz="5400" b="1" dirty="0">
                        <a:solidFill>
                          <a:schemeClr val="bg1"/>
                        </a:solidFill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763870282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247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9,658</a:t>
                      </a: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45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79251754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334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26,120</a:t>
                      </a: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83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4315593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173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20,294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48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55601676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4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056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8,759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08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94067148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5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043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8,407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15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02173273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6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145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34,019</a:t>
                      </a: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64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88706826"/>
                  </a:ext>
                </a:extLst>
              </a:tr>
              <a:tr h="725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รวม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107,259</a:t>
                      </a: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5438" marR="65438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2530811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57037" y="5892490"/>
            <a:ext cx="6976519" cy="2207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3600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จากการคำนวณตามสูตร </a:t>
            </a:r>
            <a:r>
              <a:rPr lang="th-TH" sz="3600" dirty="0">
                <a:solidFill>
                  <a:schemeClr val="bg1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(</a:t>
            </a:r>
            <a:r>
              <a:rPr lang="en-US" sz="3600" dirty="0">
                <a:solidFill>
                  <a:schemeClr val="bg1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1</a:t>
            </a:r>
            <a:r>
              <a:rPr lang="th-TH" sz="3600" dirty="0">
                <a:solidFill>
                  <a:schemeClr val="bg1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) จะ</a:t>
            </a:r>
            <a:r>
              <a:rPr lang="th-TH" sz="3600" dirty="0" smtClean="0">
                <a:solidFill>
                  <a:schemeClr val="bg1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ได้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endParaRPr lang="th-TH" sz="3600" dirty="0">
              <a:solidFill>
                <a:schemeClr val="bg1"/>
              </a:solidFill>
              <a:latin typeface="Ekkamai Standard" panose="02000506000000020003" pitchFamily="2" charset="0"/>
              <a:ea typeface="Times New Roman" panose="02020603050405020304" pitchFamily="18" charset="0"/>
              <a:cs typeface="Ekkamai Standard" panose="02000506000000020003" pitchFamily="2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th-TH" sz="3600" dirty="0" smtClean="0">
                <a:solidFill>
                  <a:schemeClr val="bg2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 </a:t>
            </a:r>
            <a:r>
              <a:rPr lang="en-US" sz="4400" b="1" dirty="0">
                <a:solidFill>
                  <a:schemeClr val="bg2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Market size</a:t>
            </a:r>
            <a:r>
              <a:rPr lang="th-TH" sz="4400" b="1" dirty="0">
                <a:solidFill>
                  <a:schemeClr val="bg2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=</a:t>
            </a:r>
            <a:r>
              <a:rPr lang="en-US" sz="4400" b="1" dirty="0">
                <a:solidFill>
                  <a:schemeClr val="bg2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107,259</a:t>
            </a:r>
            <a:r>
              <a:rPr lang="th-TH" sz="4400" b="1" dirty="0">
                <a:solidFill>
                  <a:schemeClr val="bg2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.</a:t>
            </a:r>
            <a:r>
              <a:rPr lang="en-US" sz="4400" b="1" dirty="0">
                <a:solidFill>
                  <a:schemeClr val="bg2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64</a:t>
            </a:r>
            <a:endParaRPr lang="en-US" sz="4400" b="1" dirty="0">
              <a:solidFill>
                <a:schemeClr val="bg2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5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04950"/>
            <a:ext cx="18291175" cy="241935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2" name="Rectangle 1"/>
          <p:cNvSpPr/>
          <p:nvPr/>
        </p:nvSpPr>
        <p:spPr>
          <a:xfrm>
            <a:off x="6824574" y="374363"/>
            <a:ext cx="11466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การวิเคราะห์จำนวนประชากร (</a:t>
            </a:r>
            <a:r>
              <a:rPr lang="en-US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share)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2056" y="1812198"/>
            <a:ext cx="15867062" cy="187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 </a:t>
            </a:r>
            <a:r>
              <a:rPr lang="en-US" sz="3600" b="1" dirty="0" smtClean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Market </a:t>
            </a:r>
            <a:r>
              <a:rPr lang="en-US" sz="36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size  </a:t>
            </a:r>
            <a:r>
              <a:rPr lang="th-TH" sz="36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ยอดขายทั้งหมด </a:t>
            </a:r>
            <a:r>
              <a:rPr lang="en-US" sz="3600" b="1" dirty="0">
                <a:solidFill>
                  <a:srgbClr val="0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107259</a:t>
            </a:r>
            <a:r>
              <a:rPr lang="th-TH" sz="3600" b="1" dirty="0">
                <a:solidFill>
                  <a:srgbClr val="0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 ครั้งต่อปี  จากข้อมูลแบบสำรวจทางร้านได้เลือกราคาของสิ้นค้าโดยกำหนดราคาสิ้นค้าที่ไม่เกิน </a:t>
            </a:r>
            <a:r>
              <a:rPr lang="en-US" sz="3600" b="1" dirty="0">
                <a:solidFill>
                  <a:srgbClr val="0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3000</a:t>
            </a:r>
            <a:r>
              <a:rPr lang="th-TH" sz="3600" b="1" dirty="0">
                <a:solidFill>
                  <a:srgbClr val="0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 บาท ทำให้ตอบสนองความต้องการที่ </a:t>
            </a:r>
            <a:r>
              <a:rPr lang="en-US" sz="3600" b="1" dirty="0">
                <a:solidFill>
                  <a:srgbClr val="0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95</a:t>
            </a:r>
            <a:r>
              <a:rPr lang="th-TH" sz="3600" b="1" dirty="0">
                <a:solidFill>
                  <a:srgbClr val="0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% ของกลุ่มลูกค้าที่สำรวจ </a:t>
            </a:r>
            <a:endParaRPr lang="en-US" sz="3600" b="1" dirty="0"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03983"/>
              </p:ext>
            </p:extLst>
          </p:nvPr>
        </p:nvGraphicFramePr>
        <p:xfrm>
          <a:off x="1009651" y="4231548"/>
          <a:ext cx="9551668" cy="6122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7917">
                  <a:extLst>
                    <a:ext uri="{9D8B030D-6E8A-4147-A177-3AD203B41FA5}">
                      <a16:colId xmlns:a16="http://schemas.microsoft.com/office/drawing/2014/main" xmlns="" val="1942594534"/>
                    </a:ext>
                  </a:extLst>
                </a:gridCol>
                <a:gridCol w="2387917">
                  <a:extLst>
                    <a:ext uri="{9D8B030D-6E8A-4147-A177-3AD203B41FA5}">
                      <a16:colId xmlns:a16="http://schemas.microsoft.com/office/drawing/2014/main" xmlns="" val="2714319157"/>
                    </a:ext>
                  </a:extLst>
                </a:gridCol>
                <a:gridCol w="2387917">
                  <a:extLst>
                    <a:ext uri="{9D8B030D-6E8A-4147-A177-3AD203B41FA5}">
                      <a16:colId xmlns:a16="http://schemas.microsoft.com/office/drawing/2014/main" xmlns="" val="2298168700"/>
                    </a:ext>
                  </a:extLst>
                </a:gridCol>
                <a:gridCol w="2387917">
                  <a:extLst>
                    <a:ext uri="{9D8B030D-6E8A-4147-A177-3AD203B41FA5}">
                      <a16:colId xmlns:a16="http://schemas.microsoft.com/office/drawing/2014/main" xmlns="" val="1183804844"/>
                    </a:ext>
                  </a:extLst>
                </a:gridCol>
              </a:tblGrid>
              <a:tr h="15722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ราคา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ราคาเฉลี่ย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ปริมาณความต้องการ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ราคาเฉลี่ยการขาย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18321889"/>
                  </a:ext>
                </a:extLst>
              </a:tr>
              <a:tr h="7861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-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1000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500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422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211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053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6028913"/>
                  </a:ext>
                </a:extLst>
              </a:tr>
              <a:tr h="7861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1001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-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2000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1500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452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677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368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2170749"/>
                  </a:ext>
                </a:extLst>
              </a:tr>
              <a:tr h="7861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2001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-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2500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2250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086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194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211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7037503"/>
                  </a:ext>
                </a:extLst>
              </a:tr>
              <a:tr h="7861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2501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-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3000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2750</a:t>
                      </a:r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</a:t>
                      </a:r>
                      <a:r>
                        <a:rPr lang="th-TH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040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110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947699"/>
                  </a:ext>
                </a:extLst>
              </a:tr>
              <a:tr h="786143">
                <a:tc>
                  <a:txBody>
                    <a:bodyPr/>
                    <a:lstStyle/>
                    <a:p>
                      <a:pPr algn="ctr"/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Times New Roman" panose="02020603050405020304" pitchFamily="18" charset="0"/>
                          <a:cs typeface="Ekkamai Standard" panose="02000506000000020003" pitchFamily="2" charset="0"/>
                        </a:rPr>
                        <a:t>1192</a:t>
                      </a:r>
                      <a:r>
                        <a:rPr lang="th-TH" sz="32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Times New Roman" panose="02020603050405020304" pitchFamily="18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2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Times New Roman" panose="02020603050405020304" pitchFamily="18" charset="0"/>
                          <a:cs typeface="Ekkamai Standard" panose="02000506000000020003" pitchFamily="2" charset="0"/>
                        </a:rPr>
                        <a:t>632</a:t>
                      </a:r>
                      <a:endParaRPr lang="en-US" sz="32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1048318"/>
                  </a:ext>
                </a:extLst>
              </a:tr>
            </a:tbl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423715212"/>
              </p:ext>
            </p:extLst>
          </p:nvPr>
        </p:nvGraphicFramePr>
        <p:xfrm>
          <a:off x="10866118" y="4552950"/>
          <a:ext cx="7078982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30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6534149" cy="10287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 dirty="0"/>
          </a:p>
        </p:txBody>
      </p:sp>
      <p:sp>
        <p:nvSpPr>
          <p:cNvPr id="2" name="Rectangle 1"/>
          <p:cNvSpPr/>
          <p:nvPr/>
        </p:nvSpPr>
        <p:spPr>
          <a:xfrm>
            <a:off x="6824574" y="374363"/>
            <a:ext cx="11466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การวิเคราะห์จำนวนประชากร (</a:t>
            </a:r>
            <a:r>
              <a:rPr lang="en-US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share)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4488" y="1205360"/>
            <a:ext cx="5827712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0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จากข้อมูลพบว่า กำไรของสิ้นค้าจะเท่าของต้นทุน ดังนั้นจึง</a:t>
            </a:r>
            <a:r>
              <a:rPr lang="th-TH" sz="40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ได้ต้นทุนและกำไรเป็น </a:t>
            </a:r>
            <a:r>
              <a:rPr lang="th-TH" sz="40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596.316 </a:t>
            </a:r>
            <a:r>
              <a:rPr lang="en-US" sz="4000" b="1" dirty="0" smtClean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</a:t>
            </a:r>
            <a:r>
              <a:rPr lang="th-TH" sz="40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บาท </a:t>
            </a:r>
            <a:r>
              <a:rPr lang="th-TH" sz="4000" b="1" dirty="0" smtClean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ฃ</a:t>
            </a:r>
            <a:endParaRPr lang="en-US" sz="4000" b="1" dirty="0"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66219"/>
              </p:ext>
            </p:extLst>
          </p:nvPr>
        </p:nvGraphicFramePr>
        <p:xfrm>
          <a:off x="9148674" y="1625598"/>
          <a:ext cx="5566886" cy="8798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3443">
                  <a:extLst>
                    <a:ext uri="{9D8B030D-6E8A-4147-A177-3AD203B41FA5}">
                      <a16:colId xmlns:a16="http://schemas.microsoft.com/office/drawing/2014/main" xmlns="" val="1317543078"/>
                    </a:ext>
                  </a:extLst>
                </a:gridCol>
                <a:gridCol w="2783443">
                  <a:extLst>
                    <a:ext uri="{9D8B030D-6E8A-4147-A177-3AD203B41FA5}">
                      <a16:colId xmlns:a16="http://schemas.microsoft.com/office/drawing/2014/main" xmlns="" val="3645643991"/>
                    </a:ext>
                  </a:extLst>
                </a:gridCol>
              </a:tblGrid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 dirty="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ต้นทุนคงที่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ปีที่ 1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30113231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ค่าน้ำประปา </a:t>
                      </a:r>
                      <a:r>
                        <a:rPr lang="en-US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เพิ่ม 2</a:t>
                      </a:r>
                      <a:r>
                        <a:rPr lang="en-US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%)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2,400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8286385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ค่าไฟฟ้า </a:t>
                      </a:r>
                      <a:r>
                        <a:rPr lang="en-US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</a:t>
                      </a: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เพิ่ม 5</a:t>
                      </a:r>
                      <a:r>
                        <a:rPr lang="en-US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%)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66,000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29032707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ค่าอินเตอร์เน็ต 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7,200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38721692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ค่าเสื่อมราคา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15,000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4038204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เงินเดือน 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676,800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2613490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ค่าโฆษณา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13,560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51012086"/>
                  </a:ext>
                </a:extLst>
              </a:tr>
              <a:tr h="1433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ค่าเช่าที่ดิน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180000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92160898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ต้นทุนแรกเริ่ม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575000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6245401"/>
                  </a:ext>
                </a:extLst>
              </a:tr>
              <a:tr h="716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รวมต้นทุนคงที่</a:t>
                      </a:r>
                      <a:endParaRPr lang="en-US" sz="36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1,535,960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2363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7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30293"/>
            <a:ext cx="18291175" cy="288585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27</a:t>
            </a:fld>
            <a:endParaRPr lang="ja-JP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47700" y="1804088"/>
            <a:ext cx="17278350" cy="277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จากต้นทุนคงที่จะได้ว่าจะต้องขายสิ้นค้าทั้งหมด 2575.75ชิ้น ในราคาประมาณตัวละ1192 บาท จึงจะคุ้มทุนและคิดเป็นเป็น   2.53%   ของ 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market size 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ของสิ้นค้าในร้าน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	</a:t>
            </a:r>
            <a:endParaRPr lang="th-TH" sz="2800" b="1" dirty="0" smtClean="0">
              <a:solidFill>
                <a:srgbClr val="2F3A4B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2800" b="1" dirty="0" smtClean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ดังนั้น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จึงคิดส่วนแบ่งการตลาด 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5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% จากทั้งหมดของสิ้นค้าภายในร้านที่ตอบสนองความต้องการของลูกค้า 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95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% จะได้ (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107259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*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95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)*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sz="2800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05 </a:t>
            </a:r>
            <a:r>
              <a:rPr lang="th-TH" sz="28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5094</a:t>
            </a:r>
            <a:r>
              <a:rPr lang="th-TH" sz="2800" b="1" dirty="0">
                <a:solidFill>
                  <a:srgbClr val="C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.</a:t>
            </a:r>
            <a:r>
              <a:rPr lang="en-US" sz="2800" b="1" dirty="0" smtClean="0">
                <a:solidFill>
                  <a:srgbClr val="C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803 </a:t>
            </a:r>
            <a:r>
              <a:rPr lang="th-TH" sz="2800" b="1" dirty="0" smtClean="0">
                <a:solidFill>
                  <a:srgbClr val="C00000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ชิ้น </a:t>
            </a:r>
            <a:r>
              <a:rPr lang="th-TH" sz="2800" b="1" dirty="0">
                <a:solidFill>
                  <a:srgbClr val="2F3A4B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ดังนั้นจึงได้</a:t>
            </a:r>
            <a:endParaRPr lang="en-US" sz="2800" b="1" dirty="0">
              <a:solidFill>
                <a:srgbClr val="2F3A4B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012647"/>
              </p:ext>
            </p:extLst>
          </p:nvPr>
        </p:nvGraphicFramePr>
        <p:xfrm>
          <a:off x="4146416" y="4726136"/>
          <a:ext cx="10141084" cy="31034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70542">
                  <a:extLst>
                    <a:ext uri="{9D8B030D-6E8A-4147-A177-3AD203B41FA5}">
                      <a16:colId xmlns:a16="http://schemas.microsoft.com/office/drawing/2014/main" xmlns="" val="481752420"/>
                    </a:ext>
                  </a:extLst>
                </a:gridCol>
                <a:gridCol w="5070542">
                  <a:extLst>
                    <a:ext uri="{9D8B030D-6E8A-4147-A177-3AD203B41FA5}">
                      <a16:colId xmlns:a16="http://schemas.microsoft.com/office/drawing/2014/main" xmlns="" val="2916610754"/>
                    </a:ext>
                  </a:extLst>
                </a:gridCol>
              </a:tblGrid>
              <a:tr h="1034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รายได้ทั้งหมด</a:t>
                      </a:r>
                      <a:endParaRPr lang="en-US" sz="32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6076222</a:t>
                      </a:r>
                      <a:endParaRPr lang="en-US" sz="32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692721712"/>
                  </a:ext>
                </a:extLst>
              </a:tr>
              <a:tr h="1034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กำไร</a:t>
                      </a:r>
                      <a:endParaRPr lang="en-US" sz="32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3,038,111</a:t>
                      </a:r>
                      <a:endParaRPr lang="en-US" sz="32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915405497"/>
                  </a:ext>
                </a:extLst>
              </a:tr>
              <a:tr h="1034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กำไรหักต้นทุนคงที่</a:t>
                      </a:r>
                      <a:endParaRPr lang="en-US" sz="32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1,502,151</a:t>
                      </a:r>
                      <a:endParaRPr lang="en-US" sz="32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32602426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47700" y="8039534"/>
            <a:ext cx="17278350" cy="167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จะได้ภาษีที่ต้องชำระเป็น [ 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6076222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946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-(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6076222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946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*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6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) ]*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0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15 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= 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364573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.</a:t>
            </a:r>
            <a:r>
              <a:rPr lang="en-US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3768</a:t>
            </a:r>
            <a:r>
              <a:rPr lang="th-TH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 บาทต่อปี </a:t>
            </a:r>
            <a:endParaRPr lang="en-US" b="1" dirty="0">
              <a:solidFill>
                <a:srgbClr val="C00000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ดังนั้นกำไรสุทธิโดย</a:t>
            </a:r>
            <a:r>
              <a:rPr lang="th-TH" b="1" dirty="0">
                <a:solidFill>
                  <a:srgbClr val="2F3A4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เท่ากับ</a:t>
            </a:r>
            <a:r>
              <a:rPr lang="th-TH" b="1" dirty="0">
                <a:solidFill>
                  <a:srgbClr val="FF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1,532,151– 364573= 1,137,578 บาทต่อปี</a:t>
            </a:r>
            <a:endParaRPr lang="en-US" b="1" dirty="0">
              <a:solidFill>
                <a:srgbClr val="FF0000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57724" y="443620"/>
            <a:ext cx="11466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การวิเคราะห์จำนวนประชากร (</a:t>
            </a:r>
            <a:r>
              <a:rPr lang="en-US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share)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28</a:t>
            </a:fld>
            <a:endParaRPr lang="ja-JP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251802" y="1700294"/>
            <a:ext cx="9004388" cy="981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5400" dirty="0">
                <a:solidFill>
                  <a:srgbClr val="39475B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โดยเดิมมีส่วนแบ่งการตลาดดังนี้</a:t>
            </a:r>
            <a:endParaRPr lang="en-US" sz="5400" dirty="0">
              <a:solidFill>
                <a:srgbClr val="39475B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33408"/>
              </p:ext>
            </p:extLst>
          </p:nvPr>
        </p:nvGraphicFramePr>
        <p:xfrm>
          <a:off x="1033677" y="3335621"/>
          <a:ext cx="7996024" cy="60945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8012">
                  <a:extLst>
                    <a:ext uri="{9D8B030D-6E8A-4147-A177-3AD203B41FA5}">
                      <a16:colId xmlns:a16="http://schemas.microsoft.com/office/drawing/2014/main" xmlns="" val="89776878"/>
                    </a:ext>
                  </a:extLst>
                </a:gridCol>
                <a:gridCol w="3998012">
                  <a:extLst>
                    <a:ext uri="{9D8B030D-6E8A-4147-A177-3AD203B41FA5}">
                      <a16:colId xmlns:a16="http://schemas.microsoft.com/office/drawing/2014/main" xmlns="" val="3352377196"/>
                    </a:ext>
                  </a:extLst>
                </a:gridCol>
              </a:tblGrid>
              <a:tr h="764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สถานที่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เปอร์เซ็น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3957985602"/>
                  </a:ext>
                </a:extLst>
              </a:tr>
              <a:tr h="764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ห้างสรรพสินค้า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72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96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3349698547"/>
                  </a:ext>
                </a:extLst>
              </a:tr>
              <a:tr h="764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ร้านค้าทั่วไป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14</a:t>
                      </a:r>
                      <a:r>
                        <a:rPr lang="th-TH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80</a:t>
                      </a:r>
                      <a:r>
                        <a:rPr lang="th-TH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74262131"/>
                  </a:ext>
                </a:extLst>
              </a:tr>
              <a:tr h="764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Online Shopping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7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14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633813037"/>
                  </a:ext>
                </a:extLst>
              </a:tr>
              <a:tr h="764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เปิดท้าย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06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989037704"/>
                  </a:ext>
                </a:extLst>
              </a:tr>
              <a:tr h="764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ตลาดมอ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04</a:t>
                      </a:r>
                      <a:r>
                        <a:rPr lang="th-TH" sz="40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40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70639738"/>
                  </a:ext>
                </a:extLst>
              </a:tr>
              <a:tr h="764454"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100</a:t>
                      </a:r>
                      <a:r>
                        <a:rPr lang="th-TH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00</a:t>
                      </a:r>
                      <a:r>
                        <a:rPr lang="th-TH" sz="40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3423776348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21D54444-34DF-482C-9D69-2828E6959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274264"/>
              </p:ext>
            </p:extLst>
          </p:nvPr>
        </p:nvGraphicFramePr>
        <p:xfrm>
          <a:off x="9696450" y="3047588"/>
          <a:ext cx="8050752" cy="649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5521027" y="503491"/>
            <a:ext cx="11466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การวิเคราะห์จำนวนประชากร (</a:t>
            </a:r>
            <a:r>
              <a:rPr lang="en-US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share)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29</a:t>
            </a:fld>
            <a:endParaRPr lang="ja-JP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847031" y="1905843"/>
            <a:ext cx="12492522" cy="81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4400" b="1" dirty="0">
                <a:solidFill>
                  <a:srgbClr val="2F3A4B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จึงได้แบ่งยอดขายจากสถานที่ต่าง ๆมา สถานที่ละ </a:t>
            </a:r>
            <a:r>
              <a:rPr lang="en-US" sz="4400" b="1" dirty="0">
                <a:solidFill>
                  <a:srgbClr val="2F3A4B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1</a:t>
            </a:r>
            <a:r>
              <a:rPr lang="th-TH" sz="4400" b="1" dirty="0">
                <a:solidFill>
                  <a:srgbClr val="2F3A4B"/>
                </a:solidFill>
                <a:latin typeface="Ekkamai Standard" panose="02000506000000020003" pitchFamily="2" charset="0"/>
                <a:ea typeface="Times New Roman" panose="02020603050405020304" pitchFamily="18" charset="0"/>
                <a:cs typeface="Ekkamai Standard" panose="02000506000000020003" pitchFamily="2" charset="0"/>
              </a:rPr>
              <a:t>%จึงได้</a:t>
            </a:r>
            <a:endParaRPr lang="en-US" sz="4400" b="1" dirty="0">
              <a:solidFill>
                <a:srgbClr val="2F3A4B"/>
              </a:solidFill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43547"/>
              </p:ext>
            </p:extLst>
          </p:nvPr>
        </p:nvGraphicFramePr>
        <p:xfrm>
          <a:off x="1066799" y="3023289"/>
          <a:ext cx="8572502" cy="6539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6251">
                  <a:extLst>
                    <a:ext uri="{9D8B030D-6E8A-4147-A177-3AD203B41FA5}">
                      <a16:colId xmlns:a16="http://schemas.microsoft.com/office/drawing/2014/main" xmlns="" val="355199278"/>
                    </a:ext>
                  </a:extLst>
                </a:gridCol>
                <a:gridCol w="4286251">
                  <a:extLst>
                    <a:ext uri="{9D8B030D-6E8A-4147-A177-3AD203B41FA5}">
                      <a16:colId xmlns:a16="http://schemas.microsoft.com/office/drawing/2014/main" xmlns="" val="2262985484"/>
                    </a:ext>
                  </a:extLst>
                </a:gridCol>
              </a:tblGrid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สถานที่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เปอร์เซ็น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834369501"/>
                  </a:ext>
                </a:extLst>
              </a:tr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ห้างสรรพสินค้า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71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96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921230326"/>
                  </a:ext>
                </a:extLst>
              </a:tr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ร้านค้าทั่วไป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13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80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562629008"/>
                  </a:ext>
                </a:extLst>
              </a:tr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Online Shopping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6</a:t>
                      </a:r>
                      <a:r>
                        <a:rPr lang="th-TH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14</a:t>
                      </a:r>
                      <a:r>
                        <a:rPr lang="th-TH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36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4098493968"/>
                  </a:ext>
                </a:extLst>
              </a:tr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เปิดท้าย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06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317200126"/>
                  </a:ext>
                </a:extLst>
              </a:tr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ตลาดมอ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04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4004791293"/>
                  </a:ext>
                </a:extLst>
              </a:tr>
              <a:tr h="934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Jeans in mor</a:t>
                      </a:r>
                      <a:endParaRPr lang="en-US" sz="36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5</a:t>
                      </a:r>
                      <a:r>
                        <a:rPr lang="th-TH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00</a:t>
                      </a:r>
                      <a:r>
                        <a:rPr lang="th-TH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36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091781281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A48D2CA8-2E0C-444C-8A40-F61806EAE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409962"/>
              </p:ext>
            </p:extLst>
          </p:nvPr>
        </p:nvGraphicFramePr>
        <p:xfrm>
          <a:off x="9925051" y="3023289"/>
          <a:ext cx="7600950" cy="6539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5521027" y="612256"/>
            <a:ext cx="11466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การวิเคราะห์จำนวนประชากร (</a:t>
            </a:r>
            <a:r>
              <a:rPr lang="en-US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share)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8814" cy="10287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86664495"/>
              </p:ext>
            </p:extLst>
          </p:nvPr>
        </p:nvGraphicFramePr>
        <p:xfrm>
          <a:off x="4388597" y="520262"/>
          <a:ext cx="15507486" cy="9214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306207" y="0"/>
            <a:ext cx="0" cy="10436772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94938" y="662152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1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0346" y="1691981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2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6112" y="2711023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3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0345" y="3740852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4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6112" y="4827658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5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0344" y="5846607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6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8228" y="6921333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7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00346" y="7971814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8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6112" y="9040868"/>
            <a:ext cx="99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  9</a:t>
            </a:r>
          </a:p>
          <a:p>
            <a:endParaRPr lang="th-TH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125" r="91500">
                        <a14:backgroundMark x1="32250" y1="1250" x2="30125" y2="10875"/>
                        <a14:backgroundMark x1="30625" y1="10625" x2="30625" y2="18375"/>
                        <a14:backgroundMark x1="30625" y1="18500" x2="35500" y2="19750"/>
                        <a14:backgroundMark x1="35500" y1="19750" x2="35750" y2="25875"/>
                        <a14:backgroundMark x1="35500" y1="25875" x2="36375" y2="29625"/>
                        <a14:backgroundMark x1="36125" y1="29625" x2="33750" y2="52375"/>
                        <a14:backgroundMark x1="33500" y1="52375" x2="30125" y2="60125"/>
                        <a14:backgroundMark x1="25375" y1="57000" x2="17625" y2="57375"/>
                        <a14:backgroundMark x1="30750" y1="58500" x2="28875" y2="66000"/>
                        <a14:backgroundMark x1="28875" y1="66000" x2="30750" y2="67625"/>
                        <a14:backgroundMark x1="46750" y1="53500" x2="44500" y2="6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98" r="28325"/>
          <a:stretch/>
        </p:blipFill>
        <p:spPr>
          <a:xfrm>
            <a:off x="1467937" y="2534872"/>
            <a:ext cx="3509293" cy="758321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21296614">
            <a:off x="614854" y="1040524"/>
            <a:ext cx="5439104" cy="2096814"/>
          </a:xfrm>
          <a:prstGeom prst="rect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 dirty="0"/>
          </a:p>
        </p:txBody>
      </p:sp>
      <p:sp>
        <p:nvSpPr>
          <p:cNvPr id="22" name="Rectangle 21"/>
          <p:cNvSpPr/>
          <p:nvPr/>
        </p:nvSpPr>
        <p:spPr>
          <a:xfrm rot="617133">
            <a:off x="309398" y="1335275"/>
            <a:ext cx="5439104" cy="2171811"/>
          </a:xfrm>
          <a:prstGeom prst="rect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28575">
            <a:noFill/>
            <a:prstDash val="dash"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 dirty="0"/>
          </a:p>
        </p:txBody>
      </p:sp>
      <p:sp>
        <p:nvSpPr>
          <p:cNvPr id="21" name="TextBox 20"/>
          <p:cNvSpPr txBox="1"/>
          <p:nvPr/>
        </p:nvSpPr>
        <p:spPr>
          <a:xfrm>
            <a:off x="465795" y="1926193"/>
            <a:ext cx="6167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สมาชิกผู้ประกอบการ</a:t>
            </a:r>
          </a:p>
          <a:p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718441" y="3862552"/>
            <a:ext cx="3184635" cy="6526924"/>
          </a:xfrm>
          <a:custGeom>
            <a:avLst/>
            <a:gdLst>
              <a:gd name="connsiteX0" fmla="*/ 141890 w 3184635"/>
              <a:gd name="connsiteY0" fmla="*/ 0 h 6526924"/>
              <a:gd name="connsiteX1" fmla="*/ 173421 w 3184635"/>
              <a:gd name="connsiteY1" fmla="*/ 220717 h 6526924"/>
              <a:gd name="connsiteX2" fmla="*/ 204952 w 3184635"/>
              <a:gd name="connsiteY2" fmla="*/ 268014 h 6526924"/>
              <a:gd name="connsiteX3" fmla="*/ 252249 w 3184635"/>
              <a:gd name="connsiteY3" fmla="*/ 299545 h 6526924"/>
              <a:gd name="connsiteX4" fmla="*/ 315311 w 3184635"/>
              <a:gd name="connsiteY4" fmla="*/ 315310 h 6526924"/>
              <a:gd name="connsiteX5" fmla="*/ 362607 w 3184635"/>
              <a:gd name="connsiteY5" fmla="*/ 346841 h 6526924"/>
              <a:gd name="connsiteX6" fmla="*/ 457200 w 3184635"/>
              <a:gd name="connsiteY6" fmla="*/ 378372 h 6526924"/>
              <a:gd name="connsiteX7" fmla="*/ 472966 w 3184635"/>
              <a:gd name="connsiteY7" fmla="*/ 425669 h 6526924"/>
              <a:gd name="connsiteX8" fmla="*/ 441435 w 3184635"/>
              <a:gd name="connsiteY8" fmla="*/ 614855 h 6526924"/>
              <a:gd name="connsiteX9" fmla="*/ 488731 w 3184635"/>
              <a:gd name="connsiteY9" fmla="*/ 867103 h 6526924"/>
              <a:gd name="connsiteX10" fmla="*/ 520262 w 3184635"/>
              <a:gd name="connsiteY10" fmla="*/ 914400 h 6526924"/>
              <a:gd name="connsiteX11" fmla="*/ 567559 w 3184635"/>
              <a:gd name="connsiteY11" fmla="*/ 1040524 h 6526924"/>
              <a:gd name="connsiteX12" fmla="*/ 614856 w 3184635"/>
              <a:gd name="connsiteY12" fmla="*/ 1135117 h 6526924"/>
              <a:gd name="connsiteX13" fmla="*/ 599090 w 3184635"/>
              <a:gd name="connsiteY13" fmla="*/ 1245476 h 6526924"/>
              <a:gd name="connsiteX14" fmla="*/ 583325 w 3184635"/>
              <a:gd name="connsiteY14" fmla="*/ 1292772 h 6526924"/>
              <a:gd name="connsiteX15" fmla="*/ 567559 w 3184635"/>
              <a:gd name="connsiteY15" fmla="*/ 1671145 h 6526924"/>
              <a:gd name="connsiteX16" fmla="*/ 504497 w 3184635"/>
              <a:gd name="connsiteY16" fmla="*/ 1781503 h 6526924"/>
              <a:gd name="connsiteX17" fmla="*/ 409904 w 3184635"/>
              <a:gd name="connsiteY17" fmla="*/ 1986455 h 6526924"/>
              <a:gd name="connsiteX18" fmla="*/ 378373 w 3184635"/>
              <a:gd name="connsiteY18" fmla="*/ 2033751 h 6526924"/>
              <a:gd name="connsiteX19" fmla="*/ 346842 w 3184635"/>
              <a:gd name="connsiteY19" fmla="*/ 2144110 h 6526924"/>
              <a:gd name="connsiteX20" fmla="*/ 331076 w 3184635"/>
              <a:gd name="connsiteY20" fmla="*/ 2207172 h 6526924"/>
              <a:gd name="connsiteX21" fmla="*/ 299545 w 3184635"/>
              <a:gd name="connsiteY21" fmla="*/ 2301765 h 6526924"/>
              <a:gd name="connsiteX22" fmla="*/ 283780 w 3184635"/>
              <a:gd name="connsiteY22" fmla="*/ 2349062 h 6526924"/>
              <a:gd name="connsiteX23" fmla="*/ 268014 w 3184635"/>
              <a:gd name="connsiteY23" fmla="*/ 2995448 h 6526924"/>
              <a:gd name="connsiteX24" fmla="*/ 236483 w 3184635"/>
              <a:gd name="connsiteY24" fmla="*/ 3074276 h 6526924"/>
              <a:gd name="connsiteX25" fmla="*/ 141890 w 3184635"/>
              <a:gd name="connsiteY25" fmla="*/ 3231931 h 6526924"/>
              <a:gd name="connsiteX26" fmla="*/ 94593 w 3184635"/>
              <a:gd name="connsiteY26" fmla="*/ 3358055 h 6526924"/>
              <a:gd name="connsiteX27" fmla="*/ 63062 w 3184635"/>
              <a:gd name="connsiteY27" fmla="*/ 3405351 h 6526924"/>
              <a:gd name="connsiteX28" fmla="*/ 47297 w 3184635"/>
              <a:gd name="connsiteY28" fmla="*/ 3452648 h 6526924"/>
              <a:gd name="connsiteX29" fmla="*/ 0 w 3184635"/>
              <a:gd name="connsiteY29" fmla="*/ 3547241 h 6526924"/>
              <a:gd name="connsiteX30" fmla="*/ 15766 w 3184635"/>
              <a:gd name="connsiteY30" fmla="*/ 3657600 h 6526924"/>
              <a:gd name="connsiteX31" fmla="*/ 78828 w 3184635"/>
              <a:gd name="connsiteY31" fmla="*/ 3752193 h 6526924"/>
              <a:gd name="connsiteX32" fmla="*/ 110359 w 3184635"/>
              <a:gd name="connsiteY32" fmla="*/ 3846786 h 6526924"/>
              <a:gd name="connsiteX33" fmla="*/ 141890 w 3184635"/>
              <a:gd name="connsiteY33" fmla="*/ 3972910 h 6526924"/>
              <a:gd name="connsiteX34" fmla="*/ 157656 w 3184635"/>
              <a:gd name="connsiteY34" fmla="*/ 4035972 h 6526924"/>
              <a:gd name="connsiteX35" fmla="*/ 204952 w 3184635"/>
              <a:gd name="connsiteY35" fmla="*/ 4067503 h 6526924"/>
              <a:gd name="connsiteX36" fmla="*/ 204952 w 3184635"/>
              <a:gd name="connsiteY36" fmla="*/ 4792717 h 6526924"/>
              <a:gd name="connsiteX37" fmla="*/ 173421 w 3184635"/>
              <a:gd name="connsiteY37" fmla="*/ 4887310 h 6526924"/>
              <a:gd name="connsiteX38" fmla="*/ 126125 w 3184635"/>
              <a:gd name="connsiteY38" fmla="*/ 5076496 h 6526924"/>
              <a:gd name="connsiteX39" fmla="*/ 78828 w 3184635"/>
              <a:gd name="connsiteY39" fmla="*/ 5360276 h 6526924"/>
              <a:gd name="connsiteX40" fmla="*/ 63062 w 3184635"/>
              <a:gd name="connsiteY40" fmla="*/ 5502165 h 6526924"/>
              <a:gd name="connsiteX41" fmla="*/ 15766 w 3184635"/>
              <a:gd name="connsiteY41" fmla="*/ 5675586 h 6526924"/>
              <a:gd name="connsiteX42" fmla="*/ 0 w 3184635"/>
              <a:gd name="connsiteY42" fmla="*/ 5754414 h 6526924"/>
              <a:gd name="connsiteX43" fmla="*/ 15766 w 3184635"/>
              <a:gd name="connsiteY43" fmla="*/ 5912069 h 6526924"/>
              <a:gd name="connsiteX44" fmla="*/ 31531 w 3184635"/>
              <a:gd name="connsiteY44" fmla="*/ 5990896 h 6526924"/>
              <a:gd name="connsiteX45" fmla="*/ 47297 w 3184635"/>
              <a:gd name="connsiteY45" fmla="*/ 6038193 h 6526924"/>
              <a:gd name="connsiteX46" fmla="*/ 63062 w 3184635"/>
              <a:gd name="connsiteY46" fmla="*/ 6101255 h 6526924"/>
              <a:gd name="connsiteX47" fmla="*/ 78828 w 3184635"/>
              <a:gd name="connsiteY47" fmla="*/ 6180082 h 6526924"/>
              <a:gd name="connsiteX48" fmla="*/ 189187 w 3184635"/>
              <a:gd name="connsiteY48" fmla="*/ 6321972 h 6526924"/>
              <a:gd name="connsiteX49" fmla="*/ 268014 w 3184635"/>
              <a:gd name="connsiteY49" fmla="*/ 6385034 h 6526924"/>
              <a:gd name="connsiteX50" fmla="*/ 346842 w 3184635"/>
              <a:gd name="connsiteY50" fmla="*/ 6448096 h 6526924"/>
              <a:gd name="connsiteX51" fmla="*/ 394138 w 3184635"/>
              <a:gd name="connsiteY51" fmla="*/ 6479627 h 6526924"/>
              <a:gd name="connsiteX52" fmla="*/ 488731 w 3184635"/>
              <a:gd name="connsiteY52" fmla="*/ 6511158 h 6526924"/>
              <a:gd name="connsiteX53" fmla="*/ 772511 w 3184635"/>
              <a:gd name="connsiteY53" fmla="*/ 6463862 h 6526924"/>
              <a:gd name="connsiteX54" fmla="*/ 914400 w 3184635"/>
              <a:gd name="connsiteY54" fmla="*/ 6416565 h 6526924"/>
              <a:gd name="connsiteX55" fmla="*/ 961697 w 3184635"/>
              <a:gd name="connsiteY55" fmla="*/ 6400800 h 6526924"/>
              <a:gd name="connsiteX56" fmla="*/ 1008993 w 3184635"/>
              <a:gd name="connsiteY56" fmla="*/ 6385034 h 6526924"/>
              <a:gd name="connsiteX57" fmla="*/ 1340069 w 3184635"/>
              <a:gd name="connsiteY57" fmla="*/ 6400800 h 6526924"/>
              <a:gd name="connsiteX58" fmla="*/ 1403131 w 3184635"/>
              <a:gd name="connsiteY58" fmla="*/ 6416565 h 6526924"/>
              <a:gd name="connsiteX59" fmla="*/ 1481959 w 3184635"/>
              <a:gd name="connsiteY59" fmla="*/ 6432331 h 6526924"/>
              <a:gd name="connsiteX60" fmla="*/ 1576552 w 3184635"/>
              <a:gd name="connsiteY60" fmla="*/ 6463862 h 6526924"/>
              <a:gd name="connsiteX61" fmla="*/ 1671145 w 3184635"/>
              <a:gd name="connsiteY61" fmla="*/ 6479627 h 6526924"/>
              <a:gd name="connsiteX62" fmla="*/ 1718442 w 3184635"/>
              <a:gd name="connsiteY62" fmla="*/ 6495393 h 6526924"/>
              <a:gd name="connsiteX63" fmla="*/ 1860331 w 3184635"/>
              <a:gd name="connsiteY63" fmla="*/ 6526924 h 6526924"/>
              <a:gd name="connsiteX64" fmla="*/ 2017987 w 3184635"/>
              <a:gd name="connsiteY64" fmla="*/ 6495393 h 6526924"/>
              <a:gd name="connsiteX65" fmla="*/ 2238704 w 3184635"/>
              <a:gd name="connsiteY65" fmla="*/ 6479627 h 6526924"/>
              <a:gd name="connsiteX66" fmla="*/ 2664373 w 3184635"/>
              <a:gd name="connsiteY66" fmla="*/ 6448096 h 6526924"/>
              <a:gd name="connsiteX67" fmla="*/ 2554014 w 3184635"/>
              <a:gd name="connsiteY67" fmla="*/ 6321972 h 6526924"/>
              <a:gd name="connsiteX68" fmla="*/ 2475187 w 3184635"/>
              <a:gd name="connsiteY68" fmla="*/ 6258910 h 6526924"/>
              <a:gd name="connsiteX69" fmla="*/ 2443656 w 3184635"/>
              <a:gd name="connsiteY69" fmla="*/ 6211614 h 6526924"/>
              <a:gd name="connsiteX70" fmla="*/ 2396359 w 3184635"/>
              <a:gd name="connsiteY70" fmla="*/ 6180082 h 6526924"/>
              <a:gd name="connsiteX71" fmla="*/ 2349062 w 3184635"/>
              <a:gd name="connsiteY71" fmla="*/ 6085489 h 6526924"/>
              <a:gd name="connsiteX72" fmla="*/ 2286000 w 3184635"/>
              <a:gd name="connsiteY72" fmla="*/ 5975131 h 6526924"/>
              <a:gd name="connsiteX73" fmla="*/ 2270235 w 3184635"/>
              <a:gd name="connsiteY73" fmla="*/ 5927834 h 6526924"/>
              <a:gd name="connsiteX74" fmla="*/ 2238704 w 3184635"/>
              <a:gd name="connsiteY74" fmla="*/ 5864772 h 6526924"/>
              <a:gd name="connsiteX75" fmla="*/ 2222938 w 3184635"/>
              <a:gd name="connsiteY75" fmla="*/ 5817476 h 6526924"/>
              <a:gd name="connsiteX76" fmla="*/ 2191407 w 3184635"/>
              <a:gd name="connsiteY76" fmla="*/ 5770179 h 6526924"/>
              <a:gd name="connsiteX77" fmla="*/ 2222938 w 3184635"/>
              <a:gd name="connsiteY77" fmla="*/ 5486400 h 6526924"/>
              <a:gd name="connsiteX78" fmla="*/ 2270235 w 3184635"/>
              <a:gd name="connsiteY78" fmla="*/ 5407572 h 6526924"/>
              <a:gd name="connsiteX79" fmla="*/ 2301766 w 3184635"/>
              <a:gd name="connsiteY79" fmla="*/ 5312979 h 6526924"/>
              <a:gd name="connsiteX80" fmla="*/ 2333297 w 3184635"/>
              <a:gd name="connsiteY80" fmla="*/ 5265682 h 6526924"/>
              <a:gd name="connsiteX81" fmla="*/ 2427890 w 3184635"/>
              <a:gd name="connsiteY81" fmla="*/ 5092262 h 6526924"/>
              <a:gd name="connsiteX82" fmla="*/ 2443656 w 3184635"/>
              <a:gd name="connsiteY82" fmla="*/ 5029200 h 6526924"/>
              <a:gd name="connsiteX83" fmla="*/ 2380593 w 3184635"/>
              <a:gd name="connsiteY83" fmla="*/ 4950372 h 6526924"/>
              <a:gd name="connsiteX84" fmla="*/ 2301766 w 3184635"/>
              <a:gd name="connsiteY84" fmla="*/ 4808482 h 6526924"/>
              <a:gd name="connsiteX85" fmla="*/ 2286000 w 3184635"/>
              <a:gd name="connsiteY85" fmla="*/ 4761186 h 6526924"/>
              <a:gd name="connsiteX86" fmla="*/ 2222938 w 3184635"/>
              <a:gd name="connsiteY86" fmla="*/ 4666593 h 6526924"/>
              <a:gd name="connsiteX87" fmla="*/ 2207173 w 3184635"/>
              <a:gd name="connsiteY87" fmla="*/ 4603531 h 6526924"/>
              <a:gd name="connsiteX88" fmla="*/ 2191407 w 3184635"/>
              <a:gd name="connsiteY88" fmla="*/ 4556234 h 6526924"/>
              <a:gd name="connsiteX89" fmla="*/ 2238704 w 3184635"/>
              <a:gd name="connsiteY89" fmla="*/ 4240924 h 6526924"/>
              <a:gd name="connsiteX90" fmla="*/ 2270235 w 3184635"/>
              <a:gd name="connsiteY90" fmla="*/ 4162096 h 6526924"/>
              <a:gd name="connsiteX91" fmla="*/ 2286000 w 3184635"/>
              <a:gd name="connsiteY91" fmla="*/ 4114800 h 6526924"/>
              <a:gd name="connsiteX92" fmla="*/ 2317531 w 3184635"/>
              <a:gd name="connsiteY92" fmla="*/ 4067503 h 6526924"/>
              <a:gd name="connsiteX93" fmla="*/ 2349062 w 3184635"/>
              <a:gd name="connsiteY93" fmla="*/ 3972910 h 6526924"/>
              <a:gd name="connsiteX94" fmla="*/ 2317531 w 3184635"/>
              <a:gd name="connsiteY94" fmla="*/ 3831020 h 6526924"/>
              <a:gd name="connsiteX95" fmla="*/ 2286000 w 3184635"/>
              <a:gd name="connsiteY95" fmla="*/ 3641834 h 6526924"/>
              <a:gd name="connsiteX96" fmla="*/ 2301766 w 3184635"/>
              <a:gd name="connsiteY96" fmla="*/ 3531476 h 6526924"/>
              <a:gd name="connsiteX97" fmla="*/ 2333297 w 3184635"/>
              <a:gd name="connsiteY97" fmla="*/ 3468414 h 6526924"/>
              <a:gd name="connsiteX98" fmla="*/ 2349062 w 3184635"/>
              <a:gd name="connsiteY98" fmla="*/ 3421117 h 6526924"/>
              <a:gd name="connsiteX99" fmla="*/ 2380593 w 3184635"/>
              <a:gd name="connsiteY99" fmla="*/ 3342289 h 6526924"/>
              <a:gd name="connsiteX100" fmla="*/ 2475187 w 3184635"/>
              <a:gd name="connsiteY100" fmla="*/ 3168869 h 6526924"/>
              <a:gd name="connsiteX101" fmla="*/ 2538249 w 3184635"/>
              <a:gd name="connsiteY101" fmla="*/ 3058510 h 6526924"/>
              <a:gd name="connsiteX102" fmla="*/ 2554014 w 3184635"/>
              <a:gd name="connsiteY102" fmla="*/ 3011214 h 6526924"/>
              <a:gd name="connsiteX103" fmla="*/ 2569780 w 3184635"/>
              <a:gd name="connsiteY103" fmla="*/ 2948151 h 6526924"/>
              <a:gd name="connsiteX104" fmla="*/ 2601311 w 3184635"/>
              <a:gd name="connsiteY104" fmla="*/ 2900855 h 6526924"/>
              <a:gd name="connsiteX105" fmla="*/ 2632842 w 3184635"/>
              <a:gd name="connsiteY105" fmla="*/ 2822027 h 6526924"/>
              <a:gd name="connsiteX106" fmla="*/ 2711669 w 3184635"/>
              <a:gd name="connsiteY106" fmla="*/ 2601310 h 6526924"/>
              <a:gd name="connsiteX107" fmla="*/ 2932387 w 3184635"/>
              <a:gd name="connsiteY107" fmla="*/ 2207172 h 6526924"/>
              <a:gd name="connsiteX108" fmla="*/ 3026980 w 3184635"/>
              <a:gd name="connsiteY108" fmla="*/ 2049517 h 6526924"/>
              <a:gd name="connsiteX109" fmla="*/ 3090042 w 3184635"/>
              <a:gd name="connsiteY109" fmla="*/ 1860331 h 6526924"/>
              <a:gd name="connsiteX110" fmla="*/ 3121573 w 3184635"/>
              <a:gd name="connsiteY110" fmla="*/ 1765738 h 6526924"/>
              <a:gd name="connsiteX111" fmla="*/ 3184635 w 3184635"/>
              <a:gd name="connsiteY111" fmla="*/ 1671145 h 6526924"/>
              <a:gd name="connsiteX112" fmla="*/ 3168869 w 3184635"/>
              <a:gd name="connsiteY112" fmla="*/ 536027 h 652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184635" h="6526924">
                <a:moveTo>
                  <a:pt x="141890" y="0"/>
                </a:moveTo>
                <a:cubicBezTo>
                  <a:pt x="145917" y="44299"/>
                  <a:pt x="143093" y="160059"/>
                  <a:pt x="173421" y="220717"/>
                </a:cubicBezTo>
                <a:cubicBezTo>
                  <a:pt x="181895" y="237665"/>
                  <a:pt x="191554" y="254616"/>
                  <a:pt x="204952" y="268014"/>
                </a:cubicBezTo>
                <a:cubicBezTo>
                  <a:pt x="218350" y="281412"/>
                  <a:pt x="234833" y="292081"/>
                  <a:pt x="252249" y="299545"/>
                </a:cubicBezTo>
                <a:cubicBezTo>
                  <a:pt x="272165" y="308080"/>
                  <a:pt x="294290" y="310055"/>
                  <a:pt x="315311" y="315310"/>
                </a:cubicBezTo>
                <a:cubicBezTo>
                  <a:pt x="331076" y="325820"/>
                  <a:pt x="345292" y="339146"/>
                  <a:pt x="362607" y="346841"/>
                </a:cubicBezTo>
                <a:cubicBezTo>
                  <a:pt x="392979" y="360340"/>
                  <a:pt x="457200" y="378372"/>
                  <a:pt x="457200" y="378372"/>
                </a:cubicBezTo>
                <a:cubicBezTo>
                  <a:pt x="462455" y="394138"/>
                  <a:pt x="472966" y="409050"/>
                  <a:pt x="472966" y="425669"/>
                </a:cubicBezTo>
                <a:cubicBezTo>
                  <a:pt x="472966" y="464772"/>
                  <a:pt x="450385" y="570101"/>
                  <a:pt x="441435" y="614855"/>
                </a:cubicBezTo>
                <a:cubicBezTo>
                  <a:pt x="446983" y="670333"/>
                  <a:pt x="449010" y="807521"/>
                  <a:pt x="488731" y="867103"/>
                </a:cubicBezTo>
                <a:lnTo>
                  <a:pt x="520262" y="914400"/>
                </a:lnTo>
                <a:cubicBezTo>
                  <a:pt x="549329" y="1030663"/>
                  <a:pt x="518094" y="925108"/>
                  <a:pt x="567559" y="1040524"/>
                </a:cubicBezTo>
                <a:cubicBezTo>
                  <a:pt x="606722" y="1131903"/>
                  <a:pt x="554262" y="1044225"/>
                  <a:pt x="614856" y="1135117"/>
                </a:cubicBezTo>
                <a:cubicBezTo>
                  <a:pt x="609601" y="1171903"/>
                  <a:pt x="606378" y="1209038"/>
                  <a:pt x="599090" y="1245476"/>
                </a:cubicBezTo>
                <a:cubicBezTo>
                  <a:pt x="595831" y="1261771"/>
                  <a:pt x="584553" y="1276199"/>
                  <a:pt x="583325" y="1292772"/>
                </a:cubicBezTo>
                <a:cubicBezTo>
                  <a:pt x="574000" y="1418661"/>
                  <a:pt x="576884" y="1545256"/>
                  <a:pt x="567559" y="1671145"/>
                </a:cubicBezTo>
                <a:cubicBezTo>
                  <a:pt x="563762" y="1722402"/>
                  <a:pt x="529701" y="1738296"/>
                  <a:pt x="504497" y="1781503"/>
                </a:cubicBezTo>
                <a:cubicBezTo>
                  <a:pt x="362102" y="2025609"/>
                  <a:pt x="499036" y="1808190"/>
                  <a:pt x="409904" y="1986455"/>
                </a:cubicBezTo>
                <a:cubicBezTo>
                  <a:pt x="401430" y="2003402"/>
                  <a:pt x="388883" y="2017986"/>
                  <a:pt x="378373" y="2033751"/>
                </a:cubicBezTo>
                <a:cubicBezTo>
                  <a:pt x="329089" y="2230885"/>
                  <a:pt x="392074" y="1985798"/>
                  <a:pt x="346842" y="2144110"/>
                </a:cubicBezTo>
                <a:cubicBezTo>
                  <a:pt x="340889" y="2164944"/>
                  <a:pt x="337302" y="2186418"/>
                  <a:pt x="331076" y="2207172"/>
                </a:cubicBezTo>
                <a:cubicBezTo>
                  <a:pt x="321525" y="2239007"/>
                  <a:pt x="310055" y="2270234"/>
                  <a:pt x="299545" y="2301765"/>
                </a:cubicBezTo>
                <a:lnTo>
                  <a:pt x="283780" y="2349062"/>
                </a:lnTo>
                <a:cubicBezTo>
                  <a:pt x="278525" y="2564524"/>
                  <a:pt x="282040" y="2780379"/>
                  <a:pt x="268014" y="2995448"/>
                </a:cubicBezTo>
                <a:cubicBezTo>
                  <a:pt x="266172" y="3023688"/>
                  <a:pt x="247977" y="3048415"/>
                  <a:pt x="236483" y="3074276"/>
                </a:cubicBezTo>
                <a:cubicBezTo>
                  <a:pt x="195298" y="3166944"/>
                  <a:pt x="206229" y="3124699"/>
                  <a:pt x="141890" y="3231931"/>
                </a:cubicBezTo>
                <a:cubicBezTo>
                  <a:pt x="63072" y="3363294"/>
                  <a:pt x="150722" y="3227090"/>
                  <a:pt x="94593" y="3358055"/>
                </a:cubicBezTo>
                <a:cubicBezTo>
                  <a:pt x="87129" y="3375471"/>
                  <a:pt x="73572" y="3389586"/>
                  <a:pt x="63062" y="3405351"/>
                </a:cubicBezTo>
                <a:cubicBezTo>
                  <a:pt x="57807" y="3421117"/>
                  <a:pt x="54729" y="3437784"/>
                  <a:pt x="47297" y="3452648"/>
                </a:cubicBezTo>
                <a:cubicBezTo>
                  <a:pt x="-13831" y="3574907"/>
                  <a:pt x="39631" y="3428352"/>
                  <a:pt x="0" y="3547241"/>
                </a:cubicBezTo>
                <a:cubicBezTo>
                  <a:pt x="5255" y="3584027"/>
                  <a:pt x="2426" y="3622917"/>
                  <a:pt x="15766" y="3657600"/>
                </a:cubicBezTo>
                <a:cubicBezTo>
                  <a:pt x="29370" y="3692970"/>
                  <a:pt x="61881" y="3718298"/>
                  <a:pt x="78828" y="3752193"/>
                </a:cubicBezTo>
                <a:cubicBezTo>
                  <a:pt x="93692" y="3781921"/>
                  <a:pt x="99849" y="3815255"/>
                  <a:pt x="110359" y="3846786"/>
                </a:cubicBezTo>
                <a:cubicBezTo>
                  <a:pt x="138534" y="3931311"/>
                  <a:pt x="116521" y="3858747"/>
                  <a:pt x="141890" y="3972910"/>
                </a:cubicBezTo>
                <a:cubicBezTo>
                  <a:pt x="146590" y="3994062"/>
                  <a:pt x="145637" y="4017943"/>
                  <a:pt x="157656" y="4035972"/>
                </a:cubicBezTo>
                <a:cubicBezTo>
                  <a:pt x="168166" y="4051737"/>
                  <a:pt x="189187" y="4056993"/>
                  <a:pt x="204952" y="4067503"/>
                </a:cubicBezTo>
                <a:cubicBezTo>
                  <a:pt x="290559" y="4324320"/>
                  <a:pt x="243383" y="4165020"/>
                  <a:pt x="204952" y="4792717"/>
                </a:cubicBezTo>
                <a:cubicBezTo>
                  <a:pt x="202921" y="4825891"/>
                  <a:pt x="182317" y="4855286"/>
                  <a:pt x="173421" y="4887310"/>
                </a:cubicBezTo>
                <a:cubicBezTo>
                  <a:pt x="156024" y="4949941"/>
                  <a:pt x="139934" y="5012977"/>
                  <a:pt x="126125" y="5076496"/>
                </a:cubicBezTo>
                <a:cubicBezTo>
                  <a:pt x="109243" y="5154154"/>
                  <a:pt x="89432" y="5275441"/>
                  <a:pt x="78828" y="5360276"/>
                </a:cubicBezTo>
                <a:cubicBezTo>
                  <a:pt x="72926" y="5407496"/>
                  <a:pt x="71332" y="5455302"/>
                  <a:pt x="63062" y="5502165"/>
                </a:cubicBezTo>
                <a:cubicBezTo>
                  <a:pt x="16958" y="5763417"/>
                  <a:pt x="49277" y="5541541"/>
                  <a:pt x="15766" y="5675586"/>
                </a:cubicBezTo>
                <a:cubicBezTo>
                  <a:pt x="9267" y="5701582"/>
                  <a:pt x="5255" y="5728138"/>
                  <a:pt x="0" y="5754414"/>
                </a:cubicBezTo>
                <a:cubicBezTo>
                  <a:pt x="5255" y="5806966"/>
                  <a:pt x="8786" y="5859719"/>
                  <a:pt x="15766" y="5912069"/>
                </a:cubicBezTo>
                <a:cubicBezTo>
                  <a:pt x="19307" y="5938630"/>
                  <a:pt x="25032" y="5964900"/>
                  <a:pt x="31531" y="5990896"/>
                </a:cubicBezTo>
                <a:cubicBezTo>
                  <a:pt x="35562" y="6007018"/>
                  <a:pt x="42732" y="6022214"/>
                  <a:pt x="47297" y="6038193"/>
                </a:cubicBezTo>
                <a:cubicBezTo>
                  <a:pt x="53250" y="6059027"/>
                  <a:pt x="58362" y="6080103"/>
                  <a:pt x="63062" y="6101255"/>
                </a:cubicBezTo>
                <a:cubicBezTo>
                  <a:pt x="68875" y="6127413"/>
                  <a:pt x="67740" y="6155688"/>
                  <a:pt x="78828" y="6180082"/>
                </a:cubicBezTo>
                <a:cubicBezTo>
                  <a:pt x="126647" y="6285284"/>
                  <a:pt x="131337" y="6252553"/>
                  <a:pt x="189187" y="6321972"/>
                </a:cubicBezTo>
                <a:cubicBezTo>
                  <a:pt x="244043" y="6387798"/>
                  <a:pt x="190370" y="6359153"/>
                  <a:pt x="268014" y="6385034"/>
                </a:cubicBezTo>
                <a:cubicBezTo>
                  <a:pt x="321167" y="6464765"/>
                  <a:pt x="270690" y="6410021"/>
                  <a:pt x="346842" y="6448096"/>
                </a:cubicBezTo>
                <a:cubicBezTo>
                  <a:pt x="363789" y="6456570"/>
                  <a:pt x="376823" y="6471932"/>
                  <a:pt x="394138" y="6479627"/>
                </a:cubicBezTo>
                <a:cubicBezTo>
                  <a:pt x="424510" y="6493126"/>
                  <a:pt x="488731" y="6511158"/>
                  <a:pt x="488731" y="6511158"/>
                </a:cubicBezTo>
                <a:cubicBezTo>
                  <a:pt x="774640" y="6489166"/>
                  <a:pt x="608281" y="6522516"/>
                  <a:pt x="772511" y="6463862"/>
                </a:cubicBezTo>
                <a:cubicBezTo>
                  <a:pt x="819461" y="6447094"/>
                  <a:pt x="867104" y="6432330"/>
                  <a:pt x="914400" y="6416565"/>
                </a:cubicBezTo>
                <a:lnTo>
                  <a:pt x="961697" y="6400800"/>
                </a:lnTo>
                <a:lnTo>
                  <a:pt x="1008993" y="6385034"/>
                </a:lnTo>
                <a:cubicBezTo>
                  <a:pt x="1119352" y="6390289"/>
                  <a:pt x="1229937" y="6391989"/>
                  <a:pt x="1340069" y="6400800"/>
                </a:cubicBezTo>
                <a:cubicBezTo>
                  <a:pt x="1361668" y="6402528"/>
                  <a:pt x="1381979" y="6411865"/>
                  <a:pt x="1403131" y="6416565"/>
                </a:cubicBezTo>
                <a:cubicBezTo>
                  <a:pt x="1429289" y="6422378"/>
                  <a:pt x="1456107" y="6425280"/>
                  <a:pt x="1481959" y="6432331"/>
                </a:cubicBezTo>
                <a:cubicBezTo>
                  <a:pt x="1514024" y="6441076"/>
                  <a:pt x="1543768" y="6458398"/>
                  <a:pt x="1576552" y="6463862"/>
                </a:cubicBezTo>
                <a:lnTo>
                  <a:pt x="1671145" y="6479627"/>
                </a:lnTo>
                <a:cubicBezTo>
                  <a:pt x="1686911" y="6484882"/>
                  <a:pt x="1702463" y="6490828"/>
                  <a:pt x="1718442" y="6495393"/>
                </a:cubicBezTo>
                <a:cubicBezTo>
                  <a:pt x="1770382" y="6510233"/>
                  <a:pt x="1806161" y="6516090"/>
                  <a:pt x="1860331" y="6526924"/>
                </a:cubicBezTo>
                <a:cubicBezTo>
                  <a:pt x="1912883" y="6516414"/>
                  <a:pt x="1964808" y="6502040"/>
                  <a:pt x="2017987" y="6495393"/>
                </a:cubicBezTo>
                <a:cubicBezTo>
                  <a:pt x="2091177" y="6486244"/>
                  <a:pt x="2165199" y="6485752"/>
                  <a:pt x="2238704" y="6479627"/>
                </a:cubicBezTo>
                <a:cubicBezTo>
                  <a:pt x="2653146" y="6445090"/>
                  <a:pt x="2059405" y="6483683"/>
                  <a:pt x="2664373" y="6448096"/>
                </a:cubicBezTo>
                <a:cubicBezTo>
                  <a:pt x="2590801" y="6337737"/>
                  <a:pt x="2632842" y="6374524"/>
                  <a:pt x="2554014" y="6321972"/>
                </a:cubicBezTo>
                <a:cubicBezTo>
                  <a:pt x="2463651" y="6186428"/>
                  <a:pt x="2583973" y="6345939"/>
                  <a:pt x="2475187" y="6258910"/>
                </a:cubicBezTo>
                <a:cubicBezTo>
                  <a:pt x="2460391" y="6247073"/>
                  <a:pt x="2457054" y="6225012"/>
                  <a:pt x="2443656" y="6211614"/>
                </a:cubicBezTo>
                <a:cubicBezTo>
                  <a:pt x="2430258" y="6198216"/>
                  <a:pt x="2412125" y="6190593"/>
                  <a:pt x="2396359" y="6180082"/>
                </a:cubicBezTo>
                <a:cubicBezTo>
                  <a:pt x="2305997" y="6044540"/>
                  <a:pt x="2414334" y="6216032"/>
                  <a:pt x="2349062" y="6085489"/>
                </a:cubicBezTo>
                <a:cubicBezTo>
                  <a:pt x="2269906" y="5927178"/>
                  <a:pt x="2368907" y="6168584"/>
                  <a:pt x="2286000" y="5975131"/>
                </a:cubicBezTo>
                <a:cubicBezTo>
                  <a:pt x="2279454" y="5959856"/>
                  <a:pt x="2276781" y="5943109"/>
                  <a:pt x="2270235" y="5927834"/>
                </a:cubicBezTo>
                <a:cubicBezTo>
                  <a:pt x="2260977" y="5906232"/>
                  <a:pt x="2247962" y="5886374"/>
                  <a:pt x="2238704" y="5864772"/>
                </a:cubicBezTo>
                <a:cubicBezTo>
                  <a:pt x="2232158" y="5849498"/>
                  <a:pt x="2230370" y="5832340"/>
                  <a:pt x="2222938" y="5817476"/>
                </a:cubicBezTo>
                <a:cubicBezTo>
                  <a:pt x="2214464" y="5800529"/>
                  <a:pt x="2201917" y="5785945"/>
                  <a:pt x="2191407" y="5770179"/>
                </a:cubicBezTo>
                <a:cubicBezTo>
                  <a:pt x="2201917" y="5675586"/>
                  <a:pt x="2202720" y="5579403"/>
                  <a:pt x="2222938" y="5486400"/>
                </a:cubicBezTo>
                <a:cubicBezTo>
                  <a:pt x="2229447" y="5456457"/>
                  <a:pt x="2257555" y="5435468"/>
                  <a:pt x="2270235" y="5407572"/>
                </a:cubicBezTo>
                <a:cubicBezTo>
                  <a:pt x="2283988" y="5377315"/>
                  <a:pt x="2288267" y="5343351"/>
                  <a:pt x="2301766" y="5312979"/>
                </a:cubicBezTo>
                <a:cubicBezTo>
                  <a:pt x="2309461" y="5295664"/>
                  <a:pt x="2324224" y="5282316"/>
                  <a:pt x="2333297" y="5265682"/>
                </a:cubicBezTo>
                <a:cubicBezTo>
                  <a:pt x="2440597" y="5068965"/>
                  <a:pt x="2355869" y="5200293"/>
                  <a:pt x="2427890" y="5092262"/>
                </a:cubicBezTo>
                <a:cubicBezTo>
                  <a:pt x="2433145" y="5071241"/>
                  <a:pt x="2450508" y="5049756"/>
                  <a:pt x="2443656" y="5029200"/>
                </a:cubicBezTo>
                <a:cubicBezTo>
                  <a:pt x="2433015" y="4997277"/>
                  <a:pt x="2399890" y="4977939"/>
                  <a:pt x="2380593" y="4950372"/>
                </a:cubicBezTo>
                <a:cubicBezTo>
                  <a:pt x="2358560" y="4918897"/>
                  <a:pt x="2318350" y="4847178"/>
                  <a:pt x="2301766" y="4808482"/>
                </a:cubicBezTo>
                <a:cubicBezTo>
                  <a:pt x="2295220" y="4793207"/>
                  <a:pt x="2294071" y="4775713"/>
                  <a:pt x="2286000" y="4761186"/>
                </a:cubicBezTo>
                <a:cubicBezTo>
                  <a:pt x="2267596" y="4728059"/>
                  <a:pt x="2222938" y="4666593"/>
                  <a:pt x="2222938" y="4666593"/>
                </a:cubicBezTo>
                <a:cubicBezTo>
                  <a:pt x="2217683" y="4645572"/>
                  <a:pt x="2213126" y="4624365"/>
                  <a:pt x="2207173" y="4603531"/>
                </a:cubicBezTo>
                <a:cubicBezTo>
                  <a:pt x="2202608" y="4587552"/>
                  <a:pt x="2190577" y="4572832"/>
                  <a:pt x="2191407" y="4556234"/>
                </a:cubicBezTo>
                <a:cubicBezTo>
                  <a:pt x="2198071" y="4422957"/>
                  <a:pt x="2199444" y="4345617"/>
                  <a:pt x="2238704" y="4240924"/>
                </a:cubicBezTo>
                <a:cubicBezTo>
                  <a:pt x="2248641" y="4214426"/>
                  <a:pt x="2260298" y="4188594"/>
                  <a:pt x="2270235" y="4162096"/>
                </a:cubicBezTo>
                <a:cubicBezTo>
                  <a:pt x="2276070" y="4146536"/>
                  <a:pt x="2278568" y="4129664"/>
                  <a:pt x="2286000" y="4114800"/>
                </a:cubicBezTo>
                <a:cubicBezTo>
                  <a:pt x="2294474" y="4097852"/>
                  <a:pt x="2309836" y="4084818"/>
                  <a:pt x="2317531" y="4067503"/>
                </a:cubicBezTo>
                <a:cubicBezTo>
                  <a:pt x="2331030" y="4037131"/>
                  <a:pt x="2349062" y="3972910"/>
                  <a:pt x="2349062" y="3972910"/>
                </a:cubicBezTo>
                <a:cubicBezTo>
                  <a:pt x="2334892" y="3916228"/>
                  <a:pt x="2327537" y="3891055"/>
                  <a:pt x="2317531" y="3831020"/>
                </a:cubicBezTo>
                <a:cubicBezTo>
                  <a:pt x="2278421" y="3596359"/>
                  <a:pt x="2323156" y="3827608"/>
                  <a:pt x="2286000" y="3641834"/>
                </a:cubicBezTo>
                <a:cubicBezTo>
                  <a:pt x="2291255" y="3605048"/>
                  <a:pt x="2291989" y="3567326"/>
                  <a:pt x="2301766" y="3531476"/>
                </a:cubicBezTo>
                <a:cubicBezTo>
                  <a:pt x="2307950" y="3508802"/>
                  <a:pt x="2324039" y="3490016"/>
                  <a:pt x="2333297" y="3468414"/>
                </a:cubicBezTo>
                <a:cubicBezTo>
                  <a:pt x="2339843" y="3453139"/>
                  <a:pt x="2343227" y="3436677"/>
                  <a:pt x="2349062" y="3421117"/>
                </a:cubicBezTo>
                <a:cubicBezTo>
                  <a:pt x="2358999" y="3394619"/>
                  <a:pt x="2368882" y="3368052"/>
                  <a:pt x="2380593" y="3342289"/>
                </a:cubicBezTo>
                <a:cubicBezTo>
                  <a:pt x="2506068" y="3066246"/>
                  <a:pt x="2353710" y="3411822"/>
                  <a:pt x="2475187" y="3168869"/>
                </a:cubicBezTo>
                <a:cubicBezTo>
                  <a:pt x="2535375" y="3048492"/>
                  <a:pt x="2423879" y="3211002"/>
                  <a:pt x="2538249" y="3058510"/>
                </a:cubicBezTo>
                <a:cubicBezTo>
                  <a:pt x="2543504" y="3042745"/>
                  <a:pt x="2549449" y="3027193"/>
                  <a:pt x="2554014" y="3011214"/>
                </a:cubicBezTo>
                <a:cubicBezTo>
                  <a:pt x="2559967" y="2990380"/>
                  <a:pt x="2561245" y="2968067"/>
                  <a:pt x="2569780" y="2948151"/>
                </a:cubicBezTo>
                <a:cubicBezTo>
                  <a:pt x="2577244" y="2930735"/>
                  <a:pt x="2592837" y="2917802"/>
                  <a:pt x="2601311" y="2900855"/>
                </a:cubicBezTo>
                <a:cubicBezTo>
                  <a:pt x="2613967" y="2875543"/>
                  <a:pt x="2623059" y="2848582"/>
                  <a:pt x="2632842" y="2822027"/>
                </a:cubicBezTo>
                <a:cubicBezTo>
                  <a:pt x="2659850" y="2748720"/>
                  <a:pt x="2677453" y="2671542"/>
                  <a:pt x="2711669" y="2601310"/>
                </a:cubicBezTo>
                <a:cubicBezTo>
                  <a:pt x="2777617" y="2465943"/>
                  <a:pt x="2857680" y="2337909"/>
                  <a:pt x="2932387" y="2207172"/>
                </a:cubicBezTo>
                <a:cubicBezTo>
                  <a:pt x="2962793" y="2153962"/>
                  <a:pt x="3007600" y="2107657"/>
                  <a:pt x="3026980" y="2049517"/>
                </a:cubicBezTo>
                <a:lnTo>
                  <a:pt x="3090042" y="1860331"/>
                </a:lnTo>
                <a:cubicBezTo>
                  <a:pt x="3090044" y="1860326"/>
                  <a:pt x="3121569" y="1765743"/>
                  <a:pt x="3121573" y="1765738"/>
                </a:cubicBezTo>
                <a:lnTo>
                  <a:pt x="3184635" y="1671145"/>
                </a:lnTo>
                <a:cubicBezTo>
                  <a:pt x="3166403" y="777790"/>
                  <a:pt x="3168869" y="1156191"/>
                  <a:pt x="3168869" y="536027"/>
                </a:cubicBezTo>
              </a:path>
            </a:pathLst>
          </a:custGeom>
          <a:noFill/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297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30</a:t>
            </a:fld>
            <a:endParaRPr lang="ja-JP" alt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287062" y="918990"/>
            <a:ext cx="9355017" cy="2402026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โดยในปีแรกมี </a:t>
            </a:r>
            <a:r>
              <a:rPr lang="en-US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share 5</a:t>
            </a:r>
            <a:r>
              <a:rPr lang="th-TH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%</a:t>
            </a:r>
            <a:endParaRPr lang="th-TH" sz="32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6" name="テキスト プレースホルダー 2"/>
          <p:cNvSpPr>
            <a:spLocks noGrp="1"/>
          </p:cNvSpPr>
          <p:nvPr>
            <p:ph type="title"/>
          </p:nvPr>
        </p:nvSpPr>
        <p:spPr>
          <a:xfrm>
            <a:off x="228600" y="3418657"/>
            <a:ext cx="6495757" cy="3083536"/>
          </a:xfrm>
        </p:spPr>
        <p:txBody>
          <a:bodyPr/>
          <a:lstStyle/>
          <a:p>
            <a:r>
              <a:rPr lang="th-TH" altLang="ja-JP" sz="80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การพยากรณ์ความ</a:t>
            </a:r>
            <a:r>
              <a:rPr lang="th-TH" altLang="ja-JP" sz="80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ต้องการ</a:t>
            </a:r>
            <a:r>
              <a:rPr lang="th-TH" altLang="ja-JP" sz="4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altLang="ja-JP" sz="4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Trend)</a:t>
            </a:r>
            <a:endParaRPr kumimoji="1" lang="ja-JP" altLang="en-US" sz="4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29976"/>
              </p:ext>
            </p:extLst>
          </p:nvPr>
        </p:nvGraphicFramePr>
        <p:xfrm>
          <a:off x="7287062" y="2622446"/>
          <a:ext cx="10086540" cy="6124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1090">
                  <a:extLst>
                    <a:ext uri="{9D8B030D-6E8A-4147-A177-3AD203B41FA5}">
                      <a16:colId xmlns:a16="http://schemas.microsoft.com/office/drawing/2014/main" xmlns="" val="3271892327"/>
                    </a:ext>
                  </a:extLst>
                </a:gridCol>
                <a:gridCol w="1681090">
                  <a:extLst>
                    <a:ext uri="{9D8B030D-6E8A-4147-A177-3AD203B41FA5}">
                      <a16:colId xmlns:a16="http://schemas.microsoft.com/office/drawing/2014/main" xmlns="" val="2013331330"/>
                    </a:ext>
                  </a:extLst>
                </a:gridCol>
                <a:gridCol w="1681090">
                  <a:extLst>
                    <a:ext uri="{9D8B030D-6E8A-4147-A177-3AD203B41FA5}">
                      <a16:colId xmlns:a16="http://schemas.microsoft.com/office/drawing/2014/main" xmlns="" val="3856777535"/>
                    </a:ext>
                  </a:extLst>
                </a:gridCol>
                <a:gridCol w="1681090">
                  <a:extLst>
                    <a:ext uri="{9D8B030D-6E8A-4147-A177-3AD203B41FA5}">
                      <a16:colId xmlns:a16="http://schemas.microsoft.com/office/drawing/2014/main" xmlns="" val="3220274721"/>
                    </a:ext>
                  </a:extLst>
                </a:gridCol>
                <a:gridCol w="1681090">
                  <a:extLst>
                    <a:ext uri="{9D8B030D-6E8A-4147-A177-3AD203B41FA5}">
                      <a16:colId xmlns:a16="http://schemas.microsoft.com/office/drawing/2014/main" xmlns="" val="492462151"/>
                    </a:ext>
                  </a:extLst>
                </a:gridCol>
                <a:gridCol w="1681090">
                  <a:extLst>
                    <a:ext uri="{9D8B030D-6E8A-4147-A177-3AD203B41FA5}">
                      <a16:colId xmlns:a16="http://schemas.microsoft.com/office/drawing/2014/main" xmlns="" val="546794158"/>
                    </a:ext>
                  </a:extLst>
                </a:gridCol>
              </a:tblGrid>
              <a:tr h="17100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ปี</a:t>
                      </a:r>
                      <a:endParaRPr lang="en-US" sz="18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จำนวนมหาลัยขอนแก่น</a:t>
                      </a:r>
                      <a:endParaRPr lang="en-US" sz="18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ที่สนใจซื้อกางเกงยีนส์ (</a:t>
                      </a:r>
                      <a:r>
                        <a:rPr lang="en-US" sz="20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99</a:t>
                      </a:r>
                      <a:r>
                        <a:rPr lang="th-TH" sz="20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 ของจำนวนนักศึกษา)</a:t>
                      </a:r>
                      <a:endParaRPr lang="en-US" sz="14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จำนวนชิ้นที่ต้องขาย (*</a:t>
                      </a:r>
                      <a:r>
                        <a:rPr lang="en-US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r>
                        <a:rPr lang="th-TH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74</a:t>
                      </a:r>
                      <a:r>
                        <a:rPr lang="th-TH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)</a:t>
                      </a:r>
                      <a:endParaRPr lang="en-US" sz="18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Market</a:t>
                      </a:r>
                      <a:r>
                        <a:rPr lang="th-TH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share</a:t>
                      </a:r>
                      <a:endParaRPr lang="en-US" sz="18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ส่วนแบ่งการตลาดจากร้านที่ตอบสนองความต้องการลูกค้า </a:t>
                      </a:r>
                      <a:r>
                        <a:rPr lang="en-US" sz="20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95</a:t>
                      </a:r>
                      <a:r>
                        <a:rPr lang="th-TH" sz="20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1400" b="1" dirty="0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26476199"/>
                  </a:ext>
                </a:extLst>
              </a:tr>
              <a:tr h="16927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2562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39995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39595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45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108610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5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24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5158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990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24163134"/>
                  </a:ext>
                </a:extLst>
              </a:tr>
              <a:tr h="16927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2563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40370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39966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40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109627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83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5</a:t>
                      </a:r>
                      <a:r>
                        <a:rPr lang="th-TH" sz="2400" b="1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%</a:t>
                      </a:r>
                      <a:endParaRPr lang="en-US" sz="2400" b="1">
                        <a:solidFill>
                          <a:srgbClr val="2F3A4B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5207</a:t>
                      </a:r>
                      <a:r>
                        <a:rPr lang="th-TH" sz="24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.</a:t>
                      </a:r>
                      <a:r>
                        <a:rPr lang="en-US" sz="2400" b="1" dirty="0">
                          <a:solidFill>
                            <a:srgbClr val="2F3A4B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322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08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73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ja-JP" sz="60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การพยากรณ์ความต้องการ</a:t>
            </a:r>
            <a:r>
              <a:rPr lang="th-TH" altLang="ja-JP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(</a:t>
            </a:r>
            <a:r>
              <a:rPr lang="en-US" altLang="ja-JP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Market Trend)</a:t>
            </a:r>
            <a:endParaRPr lang="th-TH" sz="6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31</a:t>
            </a:fld>
            <a:endParaRPr lang="ja-JP" alt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102038" y="2306763"/>
            <a:ext cx="16462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จากการหาแนวโน้มของตลาดจะทำให้สามารถหารายได้จากการขายในปีถัดๆไปได้ ดังนี้</a:t>
            </a:r>
            <a:endParaRPr lang="th-TH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94262"/>
              </p:ext>
            </p:extLst>
          </p:nvPr>
        </p:nvGraphicFramePr>
        <p:xfrm>
          <a:off x="820815" y="3576963"/>
          <a:ext cx="16649544" cy="3519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2386">
                  <a:extLst>
                    <a:ext uri="{9D8B030D-6E8A-4147-A177-3AD203B41FA5}">
                      <a16:colId xmlns:a16="http://schemas.microsoft.com/office/drawing/2014/main" xmlns="" val="817560134"/>
                    </a:ext>
                  </a:extLst>
                </a:gridCol>
                <a:gridCol w="4162386">
                  <a:extLst>
                    <a:ext uri="{9D8B030D-6E8A-4147-A177-3AD203B41FA5}">
                      <a16:colId xmlns:a16="http://schemas.microsoft.com/office/drawing/2014/main" xmlns="" val="1458870279"/>
                    </a:ext>
                  </a:extLst>
                </a:gridCol>
                <a:gridCol w="4162386">
                  <a:extLst>
                    <a:ext uri="{9D8B030D-6E8A-4147-A177-3AD203B41FA5}">
                      <a16:colId xmlns:a16="http://schemas.microsoft.com/office/drawing/2014/main" xmlns="" val="2029324180"/>
                    </a:ext>
                  </a:extLst>
                </a:gridCol>
                <a:gridCol w="4162386">
                  <a:extLst>
                    <a:ext uri="{9D8B030D-6E8A-4147-A177-3AD203B41FA5}">
                      <a16:colId xmlns:a16="http://schemas.microsoft.com/office/drawing/2014/main" xmlns="" val="1714202621"/>
                    </a:ext>
                  </a:extLst>
                </a:gridCol>
              </a:tblGrid>
              <a:tr h="879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ปี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รายได้ทั้งหมด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กำไร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กำไรสุทธิ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4048520556"/>
                  </a:ext>
                </a:extLst>
              </a:tr>
              <a:tr h="879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2562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 dirty="0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6,152,774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3076387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1,600,373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918818927"/>
                  </a:ext>
                </a:extLst>
              </a:tr>
              <a:tr h="879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2563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6,210,417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 dirty="0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3105208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1,479,221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729678477"/>
                  </a:ext>
                </a:extLst>
              </a:tr>
              <a:tr h="8799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600" b="1">
                          <a:solidFill>
                            <a:schemeClr val="bg1"/>
                          </a:solidFill>
                          <a:effectLst/>
                          <a:latin typeface="Ekkamai Standard" panose="02000506000000020003" pitchFamily="2" charset="0"/>
                          <a:ea typeface="Calibri" panose="020F0502020204030204" pitchFamily="34" charset="0"/>
                          <a:cs typeface="Ekkamai Standard" panose="02000506000000020003" pitchFamily="2" charset="0"/>
                        </a:rPr>
                        <a:t>รวม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  <a:latin typeface="Ekkamai Standard" panose="02000506000000020003" pitchFamily="2" charset="0"/>
                        <a:ea typeface="Calibri" panose="020F0502020204030204" pitchFamily="34" charset="0"/>
                        <a:cs typeface="Ekkamai Standard" panose="02000506000000020003" pitchFamily="2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12,363,191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 dirty="0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6,181,596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h-TH" sz="3600" b="0" i="0" u="none" strike="noStrike" dirty="0">
                          <a:solidFill>
                            <a:schemeClr val="bg2"/>
                          </a:solidFill>
                          <a:effectLst/>
                          <a:latin typeface="Ekkamai Standard" panose="02000506000000020003"/>
                        </a:rPr>
                        <a:t>3,079,594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6818348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219200" y="8195404"/>
            <a:ext cx="20269199" cy="164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ซึ่งเมื่อนำกำไรสุทธิทั้งหมดมารวมกันจะได้ กำไรคาดการทั้งหมดใน 3 ปี(พ.ศ.2561-2563) </a:t>
            </a:r>
            <a:endParaRPr lang="th-TH" sz="3600" b="1" dirty="0" smtClean="0"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  <a:p>
            <a:pPr algn="ctr"/>
            <a:r>
              <a:rPr lang="th-TH" sz="3600" b="1" dirty="0" smtClean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ของ</a:t>
            </a:r>
            <a:r>
              <a:rPr lang="th-TH" sz="36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ธุรกิจ คือ </a:t>
            </a:r>
            <a:r>
              <a:rPr lang="th-TH" sz="3600" dirty="0"/>
              <a:t>4,217,172</a:t>
            </a:r>
            <a:r>
              <a:rPr lang="th-TH" sz="3600" dirty="0"/>
              <a:t> </a:t>
            </a:r>
            <a:r>
              <a:rPr lang="th-TH" sz="3600" b="1" dirty="0" smtClean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บาท</a:t>
            </a:r>
            <a:endParaRPr lang="th-TH" sz="36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0847365">
            <a:off x="85843" y="3342220"/>
            <a:ext cx="17208566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th-TH" sz="13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แผนการดำเนินงาน</a:t>
            </a:r>
            <a:endParaRPr lang="en-US" sz="13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more®</a:t>
            </a:r>
            <a:r>
              <a:rPr lang="en-US" altLang="ja-JP" sz="2400" b="1" i="1" dirty="0" smtClean="0">
                <a:solidFill>
                  <a:srgbClr val="002060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rgbClr val="002060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rgbClr val="002060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82" y="234914"/>
            <a:ext cx="16462058" cy="1368152"/>
          </a:xfrm>
        </p:spPr>
        <p:txBody>
          <a:bodyPr/>
          <a:lstStyle/>
          <a:p>
            <a:r>
              <a:rPr lang="th-TH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ปีที่ 1</a:t>
            </a:r>
            <a:endParaRPr lang="th-TH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1536720" y="3723456"/>
            <a:ext cx="3165910" cy="647693"/>
          </a:xfrm>
        </p:spPr>
        <p:txBody>
          <a:bodyPr/>
          <a:lstStyle/>
          <a:p>
            <a:pPr algn="ctr"/>
            <a:r>
              <a:rPr lang="th-TH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1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549870" y="3723456"/>
            <a:ext cx="3165910" cy="647693"/>
          </a:xfrm>
        </p:spPr>
        <p:txBody>
          <a:bodyPr/>
          <a:lstStyle/>
          <a:p>
            <a:pPr algn="ctr"/>
            <a:r>
              <a:rPr lang="th-TH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2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9590363" y="3723456"/>
            <a:ext cx="3165910" cy="647693"/>
          </a:xfrm>
        </p:spPr>
        <p:txBody>
          <a:bodyPr/>
          <a:lstStyle/>
          <a:p>
            <a:pPr algn="ctr"/>
            <a:r>
              <a:rPr lang="th-TH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3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13630857" y="3723456"/>
            <a:ext cx="3165910" cy="647693"/>
          </a:xfrm>
        </p:spPr>
        <p:txBody>
          <a:bodyPr/>
          <a:lstStyle/>
          <a:p>
            <a:pPr algn="ctr"/>
            <a:r>
              <a:rPr lang="th-TH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4</a:t>
            </a:r>
            <a:endParaRPr lang="th-TH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th-TH" sz="44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มีการจัดการประชาสัมพันธ์ และอื่นๆ</a:t>
            </a:r>
            <a:endParaRPr lang="en-US" sz="44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lvl="0"/>
            <a:endParaRPr lang="en-US" sz="44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lvl="0"/>
            <a:r>
              <a:rPr lang="th-TH" sz="32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มีการทำโปรโมชั่น เช่นการลดรา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คาหรือแจกของรางวัลสำหรับการเช็คอิน เพื่อประชาสัมพันธ์</a:t>
            </a:r>
            <a:r>
              <a:rPr lang="th-TH" sz="32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ร้านและอื่นๆ</a:t>
            </a:r>
            <a:endParaRPr lang="en-US" sz="32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endParaRPr lang="th-TH" sz="32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จัด</a:t>
            </a:r>
            <a:r>
              <a:rPr lang="th-TH" sz="32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โปรโมชั่น เช่นการลดรา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คาสำหรับนักศึกษา</a:t>
            </a:r>
            <a:r>
              <a:rPr lang="en-US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10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%ในเดือน</a:t>
            </a:r>
            <a:r>
              <a:rPr lang="th-TH" sz="32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กันยายนและอื่นๆ</a:t>
            </a:r>
            <a:endParaRPr lang="en-US" sz="32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endParaRPr lang="th-TH" sz="32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pPr lvl="0"/>
            <a:r>
              <a:rPr lang="th-TH" sz="28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รับเป็นสปอนเซอร์การแสดงละครเวทีของมหาวิทยาลัยขอนแก่น</a:t>
            </a:r>
            <a:endParaRPr lang="en-US" sz="28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lvl="0"/>
            <a:r>
              <a:rPr lang="th-TH" sz="28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เป็นตัวแทนรับบริจาคเสื้อผ้าเพื่อนำไปบริจาคให้กับผู้ประสบภัย</a:t>
            </a:r>
            <a:r>
              <a:rPr lang="th-TH" sz="28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หนาวและอื่นๆ</a:t>
            </a:r>
            <a:endParaRPr lang="en-US" sz="28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endParaRPr lang="th-TH" sz="28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004253" y="645146"/>
            <a:ext cx="759574" cy="547688"/>
          </a:xfrm>
        </p:spPr>
        <p:txBody>
          <a:bodyPr/>
          <a:lstStyle/>
          <a:p>
            <a:r>
              <a:rPr lang="th-TH" altLang="ja-JP" sz="2800" dirty="0" smtClean="0"/>
              <a:t>33</a:t>
            </a:r>
            <a:endParaRPr lang="ja-JP" altLang="en-US" sz="2800" dirty="0"/>
          </a:p>
        </p:txBody>
      </p:sp>
      <p:sp>
        <p:nvSpPr>
          <p:cNvPr id="38" name="Rectangle 37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ปีที่ 2</a:t>
            </a:r>
            <a:endParaRPr lang="th-TH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34</a:t>
            </a:fld>
            <a:endParaRPr lang="ja-JP" alt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h-TH" sz="60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1</a:t>
            </a:r>
            <a:endParaRPr lang="th-TH" sz="60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h-TH" sz="60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2</a:t>
            </a:r>
            <a:endParaRPr lang="th-TH" sz="60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th-TH" sz="60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3</a:t>
            </a:r>
            <a:endParaRPr lang="th-TH" sz="60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th-TH" sz="60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4</a:t>
            </a:r>
            <a:endParaRPr lang="th-TH" sz="60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3155937" y="5902036"/>
            <a:ext cx="4982434" cy="2285352"/>
          </a:xfrm>
        </p:spPr>
        <p:txBody>
          <a:bodyPr>
            <a:noAutofit/>
          </a:bodyPr>
          <a:lstStyle/>
          <a:p>
            <a:pPr lvl="0" algn="l"/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รับเป็นสปอนเซอร์การแสดงละครเวทีของมหาวิทยาลัยขอนแก่น</a:t>
            </a:r>
            <a:endParaRPr lang="en-US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/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เป็นตัวแทนรับบริจาคเสื้อผ้าเพื่อนำไปบริจาคให้กับผู้ประสบภัย</a:t>
            </a:r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หนาว และอื่นๆ</a:t>
            </a:r>
            <a:endParaRPr lang="th-TH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5125658" y="5902036"/>
            <a:ext cx="3868593" cy="2285352"/>
          </a:xfrm>
        </p:spPr>
        <p:txBody>
          <a:bodyPr>
            <a:noAutofit/>
          </a:bodyPr>
          <a:lstStyle/>
          <a:p>
            <a:pPr lvl="0" algn="l"/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จัดโปรโมชั่น “</a:t>
            </a:r>
            <a:r>
              <a:rPr lang="en-US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Mid Year Sale</a:t>
            </a:r>
            <a:r>
              <a:rPr lang="th-TH" sz="2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” มีโปรโมชั่น ส่วนลด ของสัมนาคุณ เพื่อกระตุ้นยอดขายและดึงดูดลูกค้าให้มาซื้อสินค้าภายใน</a:t>
            </a:r>
            <a:r>
              <a:rPr lang="th-TH" sz="2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ร้าน และอื่นๆ</a:t>
            </a:r>
            <a:endParaRPr lang="en-US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/>
            <a:endParaRPr lang="th-TH" sz="2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>
          <a:xfrm>
            <a:off x="9142466" y="5902036"/>
            <a:ext cx="3868593" cy="2285352"/>
          </a:xfrm>
        </p:spPr>
        <p:txBody>
          <a:bodyPr>
            <a:noAutofit/>
          </a:bodyPr>
          <a:lstStyle/>
          <a:p>
            <a:pPr lvl="0" algn="l"/>
            <a:r>
              <a:rPr lang="th-TH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จัดโปรโมชั่นลด</a:t>
            </a:r>
            <a:r>
              <a:rPr lang="th-TH" sz="32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ราคา</a:t>
            </a:r>
            <a:r>
              <a:rPr lang="th-TH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th-TH" sz="32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ออกบูธ</a:t>
            </a:r>
            <a:r>
              <a:rPr lang="th-TH" sz="32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ขายสินในมหาลัยอื่นๆ เพื่อสำรวจ</a:t>
            </a:r>
            <a:r>
              <a:rPr lang="th-TH" sz="32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ตลาดและอื่นๆ</a:t>
            </a:r>
            <a:endParaRPr lang="th-TH" sz="32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>
          <a:xfrm>
            <a:off x="1107368" y="5902036"/>
            <a:ext cx="3868593" cy="2285352"/>
          </a:xfrm>
        </p:spPr>
        <p:txBody>
          <a:bodyPr>
            <a:noAutofit/>
          </a:bodyPr>
          <a:lstStyle/>
          <a:p>
            <a:pPr lvl="0" algn="l"/>
            <a:r>
              <a:rPr lang="th-TH" sz="36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บริการห่อของขวัญฟรีในเดือน</a:t>
            </a:r>
            <a:r>
              <a:rPr lang="th-TH" sz="3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มกราคมจัดโปรโมชั่น และอื่นๆ</a:t>
            </a:r>
            <a:endParaRPr lang="th-TH" sz="36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0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ปีที่ 3</a:t>
            </a:r>
            <a:endParaRPr lang="th-TH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35</a:t>
            </a:fld>
            <a:endParaRPr lang="ja-JP" alt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14558" y="2959299"/>
            <a:ext cx="4676364" cy="1483807"/>
          </a:xfrm>
        </p:spPr>
        <p:txBody>
          <a:bodyPr>
            <a:noAutofit/>
          </a:bodyPr>
          <a:lstStyle/>
          <a:p>
            <a:pPr lvl="0" algn="l"/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จัดโปรโมชั่นลดราคา</a:t>
            </a:r>
            <a:r>
              <a:rPr lang="en-US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30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%เมื่อซื้อสินค้า</a:t>
            </a:r>
            <a:r>
              <a:rPr lang="en-US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2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ตัวในวันที่</a:t>
            </a:r>
            <a:r>
              <a:rPr lang="en-US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10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-</a:t>
            </a:r>
            <a:r>
              <a:rPr lang="en-US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14</a:t>
            </a:r>
            <a:r>
              <a:rPr lang="th-TH" sz="32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กุมภา</a:t>
            </a:r>
            <a:r>
              <a:rPr lang="th-TH" sz="32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พันธุ์และอื่นๆ</a:t>
            </a:r>
            <a:endParaRPr lang="en-US" sz="32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/>
            <a:endParaRPr lang="th-TH" sz="32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lvl="0" algn="l"/>
            <a:r>
              <a:rPr lang="th-TH" sz="24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จัดโปรโมชั่น “</a:t>
            </a:r>
            <a:r>
              <a:rPr lang="en-US" sz="24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Mid Year Sale</a:t>
            </a:r>
            <a:r>
              <a:rPr lang="th-TH" sz="24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” มีโปรโมชั่น ส่วนลด ของสัมนาคุณ เพื่อกระตุ้นยอดขายและดึงดูดลูกค้าให้มาซื้อสินค้าภายใน</a:t>
            </a:r>
            <a:r>
              <a:rPr lang="th-TH" sz="24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ร้านและอื่นๆ</a:t>
            </a:r>
            <a:endParaRPr lang="en-US" sz="24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/>
            <a:endParaRPr lang="th-TH" sz="24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688143" y="3187081"/>
            <a:ext cx="4676364" cy="1483807"/>
          </a:xfrm>
        </p:spPr>
        <p:txBody>
          <a:bodyPr>
            <a:noAutofit/>
          </a:bodyPr>
          <a:lstStyle/>
          <a:p>
            <a:pPr lvl="0" algn="l"/>
            <a:r>
              <a:rPr lang="th-TH" sz="28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ขยายสาขาไปยังมหาวิทยาลัยเทคโนโลยีสุร</a:t>
            </a:r>
            <a:r>
              <a:rPr lang="th-TH" sz="28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นารี และโปรโมชั่นอื่นๆ</a:t>
            </a:r>
            <a:endParaRPr lang="en-US" sz="28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/>
            <a:endParaRPr lang="th-TH" sz="28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3070838" y="7264876"/>
            <a:ext cx="4676364" cy="1483807"/>
          </a:xfrm>
        </p:spPr>
        <p:txBody>
          <a:bodyPr>
            <a:noAutofit/>
          </a:bodyPr>
          <a:lstStyle/>
          <a:p>
            <a:pPr algn="l"/>
            <a:r>
              <a:rPr lang="th-TH" sz="28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รับเป็นสปอนเซอร์การแสดงละครเวทีของมหาวิทยาลัยขอนแก่น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671936" y="4193209"/>
            <a:ext cx="3165910" cy="647693"/>
          </a:xfrm>
        </p:spPr>
        <p:txBody>
          <a:bodyPr/>
          <a:lstStyle/>
          <a:p>
            <a:r>
              <a:rPr lang="th-TH" sz="54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1</a:t>
            </a:r>
            <a:endParaRPr lang="th-TH" sz="54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522233" y="6427209"/>
            <a:ext cx="3165910" cy="647693"/>
          </a:xfrm>
        </p:spPr>
        <p:txBody>
          <a:bodyPr/>
          <a:lstStyle/>
          <a:p>
            <a:r>
              <a:rPr lang="th-TH" sz="54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2</a:t>
            </a:r>
            <a:endParaRPr lang="th-TH" sz="54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9406964" y="4198921"/>
            <a:ext cx="3165910" cy="647693"/>
          </a:xfrm>
        </p:spPr>
        <p:txBody>
          <a:bodyPr/>
          <a:lstStyle/>
          <a:p>
            <a:r>
              <a:rPr lang="th-TH" sz="54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3</a:t>
            </a:r>
            <a:endParaRPr lang="th-TH" sz="54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3416145" y="6426417"/>
            <a:ext cx="3165910" cy="647693"/>
          </a:xfrm>
        </p:spPr>
        <p:txBody>
          <a:bodyPr/>
          <a:lstStyle/>
          <a:p>
            <a:r>
              <a:rPr lang="th-TH" sz="54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ไตรมาส 4</a:t>
            </a:r>
            <a:endParaRPr lang="th-TH" sz="54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36</a:t>
            </a:fld>
            <a:endParaRPr lang="ja-JP" alt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148053" y="8395841"/>
            <a:ext cx="15219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แสดงงบกำไรขาดทุน ประมาณการณ์กรณีสถานการณ์ปกติ</a:t>
            </a:r>
            <a:endParaRPr lang="th-TH" sz="4800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09330"/>
              </p:ext>
            </p:extLst>
          </p:nvPr>
        </p:nvGraphicFramePr>
        <p:xfrm>
          <a:off x="1600197" y="2762249"/>
          <a:ext cx="15068552" cy="5066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7138">
                  <a:extLst>
                    <a:ext uri="{9D8B030D-6E8A-4147-A177-3AD203B41FA5}">
                      <a16:colId xmlns:a16="http://schemas.microsoft.com/office/drawing/2014/main" xmlns="" val="110792838"/>
                    </a:ext>
                  </a:extLst>
                </a:gridCol>
                <a:gridCol w="3767138">
                  <a:extLst>
                    <a:ext uri="{9D8B030D-6E8A-4147-A177-3AD203B41FA5}">
                      <a16:colId xmlns:a16="http://schemas.microsoft.com/office/drawing/2014/main" xmlns="" val="2194779979"/>
                    </a:ext>
                  </a:extLst>
                </a:gridCol>
                <a:gridCol w="3767138">
                  <a:extLst>
                    <a:ext uri="{9D8B030D-6E8A-4147-A177-3AD203B41FA5}">
                      <a16:colId xmlns:a16="http://schemas.microsoft.com/office/drawing/2014/main" xmlns="" val="839430104"/>
                    </a:ext>
                  </a:extLst>
                </a:gridCol>
                <a:gridCol w="3767138">
                  <a:extLst>
                    <a:ext uri="{9D8B030D-6E8A-4147-A177-3AD203B41FA5}">
                      <a16:colId xmlns:a16="http://schemas.microsoft.com/office/drawing/2014/main" xmlns="" val="364082629"/>
                    </a:ext>
                  </a:extLst>
                </a:gridCol>
              </a:tblGrid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ปีที่ 1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ปีที่ 2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ปีที่ 3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1776173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ยอดขาย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6,076,222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6,152,774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6,210,417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3022281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หัก ต้นทุนสินค้า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3,038,111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3,076,387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3,105,208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13985777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กำไรส่วนเกิน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3,038,111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3,076,387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3,105,208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3450153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หัก ต้นทุนคงที่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1,535,960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1,106,848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1,253,362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4920513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กำไรก่อนหักภาษี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1,502,151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1,969,539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1,851,846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8390165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หักภาษี 15 </a:t>
                      </a: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%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364,573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369,166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372,625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34304103"/>
                  </a:ext>
                </a:extLst>
              </a:tr>
              <a:tr h="633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3200" b="1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Browallia New" panose="020B0604020202020204" pitchFamily="34" charset="-34"/>
                        </a:rPr>
                        <a:t>กำไรสุทธิ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Ekkamai Standard" panose="02000506000000020003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1,137,578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1,600,373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effectLst/>
                          <a:latin typeface="Ekkamai Standard" panose="02000506000000020003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1,479,221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947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4433651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01300" y="1047750"/>
            <a:ext cx="1066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7200" b="1" u="sng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รายรับ รายจ่าย</a:t>
            </a:r>
            <a:endParaRPr lang="th-TH" sz="7200" b="1" u="sng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37</a:t>
            </a:fld>
            <a:endParaRPr lang="ja-JP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095750" y="630686"/>
            <a:ext cx="1013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รายรับ รายจ่ายส่งเสริมการขาย</a:t>
            </a:r>
            <a:endParaRPr lang="th-TH" sz="48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05050" y="3505200"/>
            <a:ext cx="2400300" cy="13144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600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ปีที่ 1</a:t>
            </a:r>
            <a:endParaRPr lang="th-TH" sz="66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62900" y="3505200"/>
            <a:ext cx="2400300" cy="13144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600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ปีที่ 2</a:t>
            </a:r>
            <a:endParaRPr lang="th-TH" sz="66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544550" y="3657600"/>
            <a:ext cx="2400300" cy="13144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600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ปีที่ 3</a:t>
            </a:r>
            <a:endParaRPr lang="th-TH" sz="6600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69844" y="5442526"/>
            <a:ext cx="3743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690360 บาท</a:t>
            </a:r>
            <a:endParaRPr lang="th-TH" sz="4800" b="1" dirty="0">
              <a:solidFill>
                <a:schemeClr val="bg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20238" y="5442526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832900 บาท</a:t>
            </a:r>
            <a:endParaRPr lang="th-TH" sz="4800" b="1" dirty="0">
              <a:solidFill>
                <a:schemeClr val="bg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97880" y="5565636"/>
            <a:ext cx="3693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975900 บาท</a:t>
            </a:r>
            <a:endParaRPr lang="th-TH" sz="4800" b="1" dirty="0">
              <a:solidFill>
                <a:schemeClr val="bg1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374" y="1983167"/>
            <a:ext cx="18185352" cy="80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48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ค่าใช้จ่ายในการส่งเสริมการขาย </a:t>
            </a:r>
            <a:r>
              <a:rPr lang="th-TH" sz="4800" b="1" dirty="0" smtClean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รวม</a:t>
            </a:r>
            <a:r>
              <a:rPr lang="th-TH" sz="4800" b="1" dirty="0">
                <a:solidFill>
                  <a:srgbClr val="39475B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ทั้งสิ้น 3 ปี คือ </a:t>
            </a:r>
            <a:r>
              <a:rPr lang="th-TH" sz="48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2</a:t>
            </a:r>
            <a:r>
              <a:rPr lang="en-US" sz="48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</a:t>
            </a:r>
            <a:r>
              <a:rPr lang="th-TH" sz="48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499</a:t>
            </a:r>
            <a:r>
              <a:rPr lang="en-US" sz="4800" b="1" dirty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,</a:t>
            </a:r>
            <a:r>
              <a:rPr lang="th-TH" sz="4800" b="1" dirty="0" smtClean="0">
                <a:solidFill>
                  <a:srgbClr val="C00000"/>
                </a:solidFill>
                <a:latin typeface="Ekkamai Standard" panose="02000506000000020003" pitchFamily="2" charset="0"/>
                <a:ea typeface="Calibri" panose="020F0502020204030204" pitchFamily="34" charset="0"/>
                <a:cs typeface="Ekkamai Standard" panose="02000506000000020003" pitchFamily="2" charset="0"/>
              </a:rPr>
              <a:t>160 บาท</a:t>
            </a:r>
            <a:endParaRPr lang="en-US" sz="3600" b="1" dirty="0">
              <a:solidFill>
                <a:srgbClr val="C00000"/>
              </a:solidFill>
              <a:effectLst/>
              <a:latin typeface="Ekkamai Standard" panose="02000506000000020003" pitchFamily="2" charset="0"/>
              <a:ea typeface="Calibri" panose="020F0502020204030204" pitchFamily="34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4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2"/>
          <p:cNvSpPr txBox="1">
            <a:spLocks/>
          </p:cNvSpPr>
          <p:nvPr/>
        </p:nvSpPr>
        <p:spPr>
          <a:xfrm>
            <a:off x="1060767" y="31673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633027" rtl="0" eaLnBrk="1" latinLnBrk="0" hangingPunct="1">
              <a:lnSpc>
                <a:spcPts val="6000"/>
              </a:lnSpc>
              <a:spcBef>
                <a:spcPts val="0"/>
              </a:spcBef>
              <a:buFontTx/>
              <a:buNone/>
              <a:defRPr kumimoji="1" sz="6600" i="0" kern="120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ja-JP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จะเลือกซื้อกางเกงยีนส์ คิดถึง </a:t>
            </a:r>
            <a:r>
              <a:rPr lang="en-US" altLang="ja-JP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Jeans In </a:t>
            </a:r>
            <a:r>
              <a:rPr lang="en-US" altLang="ja-JP" b="1" dirty="0" err="1">
                <a:latin typeface="Ekkamai Standard" panose="02000506000000020003" pitchFamily="2" charset="0"/>
                <a:cs typeface="Ekkamai Standard" panose="02000506000000020003" pitchFamily="2" charset="0"/>
              </a:rPr>
              <a:t>M</a:t>
            </a:r>
            <a:r>
              <a:rPr lang="en-US" altLang="ja-JP" b="1" dirty="0" err="1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or</a:t>
            </a:r>
            <a:endParaRPr lang="ja-JP" altLang="en-US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172">
        <p14:reveal/>
      </p:transition>
    </mc:Choice>
    <mc:Fallback xmlns="">
      <p:transition spd="slow" advTm="4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4958" y="2720746"/>
            <a:ext cx="7620000" cy="3272289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419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131826"/>
              </p:ext>
            </p:extLst>
          </p:nvPr>
        </p:nvGraphicFramePr>
        <p:xfrm>
          <a:off x="914399" y="1192834"/>
          <a:ext cx="16453015" cy="8651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1213945" y="2349062"/>
            <a:ext cx="882869" cy="1608083"/>
          </a:xfrm>
          <a:prstGeom prst="rect">
            <a:avLst/>
          </a:prstGeom>
          <a:noFill/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th-TH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18897" y="2193222"/>
            <a:ext cx="0" cy="7326152"/>
          </a:xfrm>
          <a:prstGeom prst="line">
            <a:avLst/>
          </a:prstGeom>
          <a:ln w="3810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55379" y="2193222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1</a:t>
            </a:r>
            <a:endParaRPr lang="th-TH" sz="8000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77118" y="2193221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47737" y="6064305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1859" y="4124035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1963" y="7837949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7</a:t>
            </a:r>
            <a:endParaRPr lang="th-TH" sz="8000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1963" y="5866476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81961" y="4124035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3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58848" y="268789"/>
            <a:ext cx="17208566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7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AGENDA</a:t>
            </a:r>
            <a:endParaRPr lang="th-TH" sz="96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976192" y="7355170"/>
            <a:ext cx="7011436" cy="1646056"/>
            <a:chOff x="540222" y="6104314"/>
            <a:chExt cx="7011436" cy="1646056"/>
          </a:xfrm>
        </p:grpSpPr>
        <p:sp>
          <p:nvSpPr>
            <p:cNvPr id="31" name="Rectangle 30"/>
            <p:cNvSpPr/>
            <p:nvPr/>
          </p:nvSpPr>
          <p:spPr>
            <a:xfrm>
              <a:off x="540222" y="6120451"/>
              <a:ext cx="7011436" cy="1629919"/>
            </a:xfrm>
            <a:prstGeom prst="rect">
              <a:avLst/>
            </a:prstGeom>
            <a:blipFill rotWithShape="0">
              <a:blip r:embed="rId8"/>
              <a:tile tx="0" ty="0" sx="100000" sy="100000" flip="none" algn="tl"/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540222" y="6104314"/>
              <a:ext cx="7011436" cy="1629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730" tIns="125730" rIns="125730" bIns="125730" numCol="1" spcCol="1270" anchor="ctr" anchorCtr="0">
              <a:noAutofit/>
            </a:bodyPr>
            <a:lstStyle/>
            <a:p>
              <a:pPr lvl="0" algn="l" defTabSz="14668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h-TH" sz="3300" b="1" i="0" kern="1200" dirty="0" smtClean="0">
                  <a:latin typeface="Ekkamai Standard" panose="02000506000000020003" pitchFamily="2" charset="0"/>
                  <a:cs typeface="Ekkamai Standard" panose="02000506000000020003" pitchFamily="2" charset="0"/>
                </a:rPr>
                <a:t>สรุปผลการศึกษาความเป็นไปได้ด้านการตลาด</a:t>
              </a:r>
              <a:endParaRPr lang="en-US" sz="3300" b="1" kern="1200" dirty="0">
                <a:latin typeface="Ekkamai Standard" panose="02000506000000020003" pitchFamily="2" charset="0"/>
                <a:cs typeface="Ekkamai Standard" panose="02000506000000020003" pitchFamily="2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720123" y="7630510"/>
            <a:ext cx="1213008" cy="181951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TextBox 32"/>
          <p:cNvSpPr txBox="1"/>
          <p:nvPr/>
        </p:nvSpPr>
        <p:spPr>
          <a:xfrm>
            <a:off x="10091176" y="7828827"/>
            <a:ext cx="88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8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147737" y="2081048"/>
            <a:ext cx="0" cy="7368974"/>
          </a:xfrm>
          <a:prstGeom prst="line">
            <a:avLst/>
          </a:prstGeom>
          <a:ln w="3810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5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0847365">
            <a:off x="464213" y="3593200"/>
            <a:ext cx="17208566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th-TH" sz="16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ที่มาและความสำคัญ</a:t>
            </a:r>
            <a:endParaRPr lang="th-TH" sz="166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rgbClr val="002060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rgbClr val="002060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rgbClr val="002060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2733143" y="5753646"/>
            <a:ext cx="13336174" cy="1156474"/>
          </a:xfrm>
        </p:spPr>
        <p:txBody>
          <a:bodyPr/>
          <a:lstStyle/>
          <a:p>
            <a:r>
              <a:rPr lang="th-TH" altLang="ja-JP" sz="72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ชื่อธุรกิจ </a:t>
            </a:r>
            <a:r>
              <a:rPr lang="en-US" altLang="ja-JP" sz="72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: Jeans in </a:t>
            </a:r>
            <a:r>
              <a:rPr lang="en-US" altLang="ja-JP" sz="7200" b="1" dirty="0" err="1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mor</a:t>
            </a:r>
            <a:endParaRPr kumimoji="1" lang="ja-JP" altLang="en-US" sz="72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2"/>
          </p:nvPr>
        </p:nvSpPr>
        <p:spPr>
          <a:xfrm>
            <a:off x="2912002" y="7683729"/>
            <a:ext cx="12790453" cy="1519311"/>
          </a:xfrm>
        </p:spPr>
        <p:txBody>
          <a:bodyPr>
            <a:noAutofit/>
          </a:bodyPr>
          <a:lstStyle/>
          <a:p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ประเภท</a:t>
            </a:r>
            <a:r>
              <a:rPr lang="th-TH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ธุรกิจ</a:t>
            </a:r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en-US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: </a:t>
            </a:r>
            <a:r>
              <a:rPr lang="th-TH" sz="48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ธุรกิจ</a:t>
            </a:r>
            <a:r>
              <a:rPr lang="th-TH" sz="48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พาณิชยกรรม (ซื้อมาขายไป)</a:t>
            </a:r>
            <a:endParaRPr lang="en-US" sz="48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6281" r="78781" b="78354"/>
          <a:stretch/>
        </p:blipFill>
        <p:spPr>
          <a:xfrm>
            <a:off x="7062950" y="966858"/>
            <a:ext cx="4159554" cy="4092465"/>
          </a:xfrm>
          <a:prstGeom prst="ellipse">
            <a:avLst/>
          </a:prstGeom>
        </p:spPr>
      </p:pic>
      <p:sp>
        <p:nvSpPr>
          <p:cNvPr id="9" name="テキスト プレースホルダー 4"/>
          <p:cNvSpPr txBox="1">
            <a:spLocks/>
          </p:cNvSpPr>
          <p:nvPr/>
        </p:nvSpPr>
        <p:spPr>
          <a:xfrm>
            <a:off x="7442637" y="3302232"/>
            <a:ext cx="3400179" cy="855887"/>
          </a:xfrm>
          <a:prstGeom prst="rect">
            <a:avLst/>
          </a:prstGeom>
        </p:spPr>
        <p:txBody>
          <a:bodyPr spcFirstLastPara="1" numCol="1" anchor="b">
            <a:prstTxWarp prst="textArchUp">
              <a:avLst/>
            </a:prstTxWarp>
            <a:noAutofit/>
          </a:bodyPr>
          <a:lstStyle>
            <a:lvl1pPr marL="0" indent="0" algn="l" defTabSz="1633027" rtl="0" eaLnBrk="1" latinLnBrk="0" hangingPunct="1">
              <a:lnSpc>
                <a:spcPts val="8800"/>
              </a:lnSpc>
              <a:spcBef>
                <a:spcPts val="0"/>
              </a:spcBef>
              <a:buFontTx/>
              <a:buNone/>
              <a:defRPr kumimoji="1" sz="8800" i="0" kern="120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5400" b="1" i="1" dirty="0" smtClean="0">
                <a:latin typeface="Daniel Black" panose="020B0A00000000000000" pitchFamily="34" charset="0"/>
              </a:rPr>
              <a:t>Jeans in </a:t>
            </a:r>
            <a:r>
              <a:rPr lang="en-US" altLang="ja-JP" sz="5400" b="1" i="1" dirty="0" err="1" smtClean="0">
                <a:latin typeface="Daniel Black" panose="020B0A00000000000000" pitchFamily="34" charset="0"/>
              </a:rPr>
              <a:t>mor</a:t>
            </a:r>
            <a:r>
              <a:rPr lang="en-US" altLang="ja-JP" sz="5400" b="1" i="1" dirty="0" smtClean="0">
                <a:latin typeface="Daniel Black" panose="020B0A00000000000000" pitchFamily="34" charset="0"/>
              </a:rPr>
              <a:t>™</a:t>
            </a:r>
          </a:p>
          <a:p>
            <a:pPr algn="ctr">
              <a:lnSpc>
                <a:spcPct val="100000"/>
              </a:lnSpc>
            </a:pPr>
            <a:r>
              <a:rPr lang="en-US" altLang="ja-JP" sz="2400" b="1" i="1" dirty="0" smtClean="0">
                <a:latin typeface="Daniel Black" panose="020B0A00000000000000" pitchFamily="34" charset="0"/>
              </a:rPr>
              <a:t>- Since 2018 -</a:t>
            </a:r>
            <a:endParaRPr lang="ja-JP" altLang="en-US" sz="2400" b="1" i="1" dirty="0">
              <a:latin typeface="Daniel Black" panose="020B0A00000000000000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02"/>
      </p:ext>
    </p:extLst>
  </p:cSld>
  <p:clrMapOvr>
    <a:masterClrMapping/>
  </p:clrMapOvr>
  <p:transition spd="slow" advTm="5522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0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8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SINCE…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แบรนด์กางเกงยีนส์มากยิ่งขึ้น เนื่องจากได้รับความนิยมอย่าง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ต่อเนื่อง</a:t>
            </a:r>
            <a:r>
              <a:rPr lang="en-US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 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การจัดตั้งร้านจำหน่ายกางเกงยีนส์บริเวณรอบมหาวิทยาลัยจึงเป็นทางเลือก</a:t>
            </a:r>
            <a:r>
              <a:rPr lang="th-TH" sz="24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ที่น่าสนใจ</a:t>
            </a:r>
            <a:r>
              <a:rPr lang="th-TH" sz="2400" b="1" dirty="0">
                <a:latin typeface="Ekkamai Standard" panose="02000506000000020003" pitchFamily="2" charset="0"/>
                <a:cs typeface="Ekkamai Standard" panose="02000506000000020003" pitchFamily="2" charset="0"/>
              </a:rPr>
              <a:t>สำหรับกลุ่มนักศึกษา</a:t>
            </a:r>
            <a:endParaRPr kumimoji="1" lang="ja-JP" altLang="en-US" sz="24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kumimoji="1" lang="ja-JP" altLang="en-US"/>
          </a:p>
        </p:txBody>
      </p:sp>
      <p:sp>
        <p:nvSpPr>
          <p:cNvPr id="13" name="Rectangle 12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rgbClr val="000A1E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rgbClr val="000A1E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rgbClr val="000A1E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710236"/>
      </p:ext>
    </p:extLst>
  </p:cSld>
  <p:clrMapOvr>
    <a:masterClrMapping/>
  </p:clrMapOvr>
  <p:transition spd="slow" advTm="6525">
    <p:cover/>
  </p:transition>
  <p:timing>
    <p:tnLst>
      <p:par>
        <p:cTn id="1" dur="indefinite" restart="never" nodeType="tmRoot"/>
      </p:par>
    </p:tnLst>
    <p:bldLst>
      <p:bldP spid="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b="1" u="sng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VISION</a:t>
            </a:r>
            <a:endParaRPr lang="th-TH" sz="9600" b="1" u="sng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4558" y="5340192"/>
            <a:ext cx="16462058" cy="1368152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b="1" u="sng" dirty="0" smtClean="0">
                <a:solidFill>
                  <a:srgbClr val="000F2E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MISSION</a:t>
            </a:r>
            <a:endParaRPr lang="th-TH" sz="9600" b="1" u="sng" dirty="0">
              <a:solidFill>
                <a:srgbClr val="000F2E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65425" y="6708344"/>
            <a:ext cx="11960325" cy="2413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54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มุ่งสู่ธุรกิจจำหน่ายกางเกงยีนส์ที่ที่มี</a:t>
            </a:r>
            <a:r>
              <a:rPr lang="th-TH" sz="54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คุณภาพ</a:t>
            </a:r>
          </a:p>
          <a:p>
            <a:pPr algn="ctr">
              <a:lnSpc>
                <a:spcPct val="150000"/>
              </a:lnSpc>
            </a:pPr>
            <a:r>
              <a:rPr lang="th-TH" sz="5400" b="1" dirty="0" smtClean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และ</a:t>
            </a:r>
            <a:r>
              <a:rPr lang="th-TH" sz="5400" b="1" dirty="0">
                <a:solidFill>
                  <a:srgbClr val="080234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สร้างความพึงพอใจให้กับลูกค้า</a:t>
            </a:r>
            <a:endParaRPr lang="en-US" sz="5400" b="1" dirty="0">
              <a:solidFill>
                <a:srgbClr val="080234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rgbClr val="000A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rgbClr val="000A1E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rgbClr val="000A1E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rgbClr val="000A1E"/>
              </a:solidFill>
              <a:latin typeface="Daniel" panose="020B0500000000000000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31976" y="2546551"/>
            <a:ext cx="155446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6000" b="1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เป็นผู้นำในธุรกิจจัดจำหน่ายกางเกงยีนส์ที่ครบครัน </a:t>
            </a:r>
            <a:endParaRPr lang="en-US" sz="60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8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 smtClean="0">
                <a:latin typeface="Ekkamai Standard" panose="02000506000000020003" pitchFamily="2" charset="0"/>
                <a:cs typeface="Ekkamai Standard" panose="02000506000000020003" pitchFamily="2" charset="0"/>
              </a:rPr>
              <a:t>OBJECTIVE</a:t>
            </a:r>
            <a:endParaRPr lang="th-TH" sz="9600" b="1" dirty="0"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9</a:t>
            </a:fld>
            <a:endParaRPr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8810" y="4285406"/>
            <a:ext cx="18417140" cy="2462461"/>
          </a:xfrm>
        </p:spPr>
        <p:txBody>
          <a:bodyPr>
            <a:noAutofit/>
          </a:bodyPr>
          <a:lstStyle/>
          <a:p>
            <a:pPr marL="914400" indent="-914400" algn="l">
              <a:lnSpc>
                <a:spcPct val="150000"/>
              </a:lnSpc>
              <a:buAutoNum type="arabicPeriod"/>
            </a:pPr>
            <a:r>
              <a:rPr lang="th-TH" sz="60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เป็น</a:t>
            </a:r>
            <a:r>
              <a:rPr lang="th-TH" sz="6000" b="1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ที่นิยมและเป็นที่ยอมรับของกลุ่มลูกค้า</a:t>
            </a:r>
            <a:r>
              <a:rPr lang="th-TH" sz="60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เป้าหมาย</a:t>
            </a:r>
            <a:endParaRPr lang="th-TH" sz="60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marL="914400" indent="-914400" algn="l">
              <a:lnSpc>
                <a:spcPct val="150000"/>
              </a:lnSpc>
              <a:buAutoNum type="arabicPeriod"/>
            </a:pPr>
            <a:r>
              <a:rPr lang="th-TH" sz="6000" b="1" dirty="0" smtClean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สร้าง</a:t>
            </a:r>
            <a:r>
              <a:rPr lang="th-TH" sz="6000" b="1" dirty="0">
                <a:solidFill>
                  <a:schemeClr val="bg2"/>
                </a:solidFill>
                <a:latin typeface="Ekkamai Standard" panose="02000506000000020003" pitchFamily="2" charset="0"/>
                <a:cs typeface="Ekkamai Standard" panose="02000506000000020003" pitchFamily="2" charset="0"/>
              </a:rPr>
              <a:t>จุดแข็งด้วยการบริการลูกค้าให้เกิดความพึงพอใจ</a:t>
            </a:r>
            <a:endParaRPr lang="en-US" sz="60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  <a:p>
            <a:pPr algn="l">
              <a:lnSpc>
                <a:spcPct val="150000"/>
              </a:lnSpc>
            </a:pPr>
            <a:endParaRPr lang="th-TH" sz="5400" b="1" dirty="0">
              <a:solidFill>
                <a:schemeClr val="bg2"/>
              </a:solidFill>
              <a:latin typeface="Ekkamai Standard" panose="02000506000000020003" pitchFamily="2" charset="0"/>
              <a:cs typeface="Ekkamai Standard" panose="02000506000000020003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4290" y="9517559"/>
            <a:ext cx="3056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“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Jeans </a:t>
            </a:r>
            <a:r>
              <a:rPr lang="en-US" altLang="ja-JP" sz="2400" b="1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in </a:t>
            </a:r>
            <a:r>
              <a:rPr lang="en-US" altLang="ja-JP" sz="2400" b="1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mor</a:t>
            </a:r>
            <a:r>
              <a:rPr lang="en-US" altLang="ja-JP" sz="2400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niel" panose="020B0500000000000000" pitchFamily="34" charset="0"/>
              </a:rPr>
              <a:t>™</a:t>
            </a:r>
            <a:r>
              <a:rPr lang="en-US" altLang="ja-JP" sz="24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”</a:t>
            </a:r>
          </a:p>
          <a:p>
            <a:pPr algn="ctr"/>
            <a:r>
              <a:rPr lang="en-US" altLang="ja-JP" sz="1600" b="1" i="1" dirty="0" smtClean="0">
                <a:solidFill>
                  <a:schemeClr val="bg2"/>
                </a:solidFill>
                <a:latin typeface="Daniel" panose="020B0500000000000000" pitchFamily="34" charset="0"/>
              </a:rPr>
              <a:t>Since 2018</a:t>
            </a:r>
            <a:endParaRPr lang="ja-JP" altLang="en-US" sz="1600" b="1" i="1" dirty="0">
              <a:solidFill>
                <a:schemeClr val="bg2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56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26988</TotalTime>
  <Words>2089</Words>
  <Application>Microsoft Office PowerPoint</Application>
  <PresentationFormat>Custom</PresentationFormat>
  <Paragraphs>488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61" baseType="lpstr">
      <vt:lpstr>MS PGothic</vt:lpstr>
      <vt:lpstr>Angsana New</vt:lpstr>
      <vt:lpstr>Arial</vt:lpstr>
      <vt:lpstr>Bebas Neue Bold</vt:lpstr>
      <vt:lpstr>Bebas Neue Regular</vt:lpstr>
      <vt:lpstr>Browallia New</vt:lpstr>
      <vt:lpstr>Calibri</vt:lpstr>
      <vt:lpstr>Cambria Math</vt:lpstr>
      <vt:lpstr>Cordia New</vt:lpstr>
      <vt:lpstr>Daniel</vt:lpstr>
      <vt:lpstr>Daniel Black</vt:lpstr>
      <vt:lpstr>Ekkamai Standard</vt:lpstr>
      <vt:lpstr>Roboto</vt:lpstr>
      <vt:lpstr>Spica Neue</vt:lpstr>
      <vt:lpstr>TH SarabunPSK</vt:lpstr>
      <vt:lpstr>Times New Roman</vt:lpstr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ชื่อธุรกิจ : Jeans in mor</vt:lpstr>
      <vt:lpstr>PowerPoint Presentation</vt:lpstr>
      <vt:lpstr>PowerPoint Presentation</vt:lpstr>
      <vt:lpstr>OBJECTIVE</vt:lpstr>
      <vt:lpstr>การวิเคราะห์ PESTLE </vt:lpstr>
      <vt:lpstr>การวิเคราะห์สถานการณ์การแข่งขันของธุรกิจ</vt:lpstr>
      <vt:lpstr>การวิเคราะห์ปัจจัยทางธุรกิจ </vt:lpstr>
      <vt:lpstr>PowerPoint Presentation</vt:lpstr>
      <vt:lpstr>ส่วนผสมทางด้านการตลาด </vt:lpstr>
      <vt:lpstr>การแบ่งส่วนตลาด </vt:lpstr>
      <vt:lpstr>การกำหนดกลุ่มเป้าหมาย </vt:lpstr>
      <vt:lpstr>PowerPoint Presentation</vt:lpstr>
      <vt:lpstr>PowerPoint Presentation</vt:lpstr>
      <vt:lpstr>PowerPoint Presentation</vt:lpstr>
      <vt:lpstr>PowerPoint Presentation</vt:lpstr>
      <vt:lpstr>การวิเคราะห์ขนาดของตลาด</vt:lpstr>
      <vt:lpstr>การวิเคราะห์ขนาดของตลาด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การพยากรณ์ความต้องการ(Market Trend)</vt:lpstr>
      <vt:lpstr>การพยากรณ์ความต้องการ(Market Trend)</vt:lpstr>
      <vt:lpstr>PowerPoint Presentation</vt:lpstr>
      <vt:lpstr>ปีที่ 1</vt:lpstr>
      <vt:lpstr>ปีที่ 2</vt:lpstr>
      <vt:lpstr>ปีที่ 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USER</cp:lastModifiedBy>
  <cp:revision>463</cp:revision>
  <dcterms:created xsi:type="dcterms:W3CDTF">2016-01-14T16:51:07Z</dcterms:created>
  <dcterms:modified xsi:type="dcterms:W3CDTF">2018-09-02T23:10:39Z</dcterms:modified>
</cp:coreProperties>
</file>